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48" r:id="rId5"/>
  </p:sldMasterIdLst>
  <p:notesMasterIdLst>
    <p:notesMasterId r:id="rId44"/>
  </p:notesMasterIdLst>
  <p:handoutMasterIdLst>
    <p:handoutMasterId r:id="rId45"/>
  </p:handoutMasterIdLst>
  <p:sldIdLst>
    <p:sldId id="668" r:id="rId6"/>
    <p:sldId id="710" r:id="rId7"/>
    <p:sldId id="696" r:id="rId8"/>
    <p:sldId id="267" r:id="rId9"/>
    <p:sldId id="287" r:id="rId10"/>
    <p:sldId id="669" r:id="rId11"/>
    <p:sldId id="261" r:id="rId12"/>
    <p:sldId id="288" r:id="rId13"/>
    <p:sldId id="306" r:id="rId14"/>
    <p:sldId id="677" r:id="rId15"/>
    <p:sldId id="326" r:id="rId16"/>
    <p:sldId id="701" r:id="rId17"/>
    <p:sldId id="702" r:id="rId18"/>
    <p:sldId id="703" r:id="rId19"/>
    <p:sldId id="704" r:id="rId20"/>
    <p:sldId id="674" r:id="rId21"/>
    <p:sldId id="675" r:id="rId22"/>
    <p:sldId id="317" r:id="rId23"/>
    <p:sldId id="680" r:id="rId24"/>
    <p:sldId id="693" r:id="rId25"/>
    <p:sldId id="302" r:id="rId26"/>
    <p:sldId id="325" r:id="rId27"/>
    <p:sldId id="695" r:id="rId28"/>
    <p:sldId id="323" r:id="rId29"/>
    <p:sldId id="259" r:id="rId30"/>
    <p:sldId id="313" r:id="rId31"/>
    <p:sldId id="278" r:id="rId32"/>
    <p:sldId id="676" r:id="rId33"/>
    <p:sldId id="662" r:id="rId34"/>
    <p:sldId id="682" r:id="rId35"/>
    <p:sldId id="684" r:id="rId36"/>
    <p:sldId id="295" r:id="rId37"/>
    <p:sldId id="658" r:id="rId38"/>
    <p:sldId id="686" r:id="rId39"/>
    <p:sldId id="683" r:id="rId40"/>
    <p:sldId id="688" r:id="rId41"/>
    <p:sldId id="711" r:id="rId42"/>
    <p:sldId id="673" r:id="rId43"/>
  </p:sldIdLst>
  <p:sldSz cx="12190413" cy="6859588"/>
  <p:notesSz cx="6797675" cy="9926638"/>
  <p:defaultTextStyle>
    <a:defPPr>
      <a:defRPr lang="da-DK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>
          <p15:clr>
            <a:srgbClr val="A4A3A4"/>
          </p15:clr>
        </p15:guide>
        <p15:guide id="2" orient="horz" pos="1094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pos="339">
          <p15:clr>
            <a:srgbClr val="A4A3A4"/>
          </p15:clr>
        </p15:guide>
        <p15:guide id="5" pos="7338">
          <p15:clr>
            <a:srgbClr val="A4A3A4"/>
          </p15:clr>
        </p15:guide>
        <p15:guide id="6" pos="3612">
          <p15:clr>
            <a:srgbClr val="A4A3A4"/>
          </p15:clr>
        </p15:guide>
        <p15:guide id="7" pos="40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21D"/>
    <a:srgbClr val="76BFE7"/>
    <a:srgbClr val="224284"/>
    <a:srgbClr val="7C5854"/>
    <a:srgbClr val="4885BE"/>
    <a:srgbClr val="B2D8E2"/>
    <a:srgbClr val="B1D8E3"/>
    <a:srgbClr val="25AFE5"/>
    <a:srgbClr val="55ADE0"/>
    <a:srgbClr val="294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4" autoAdjust="0"/>
    <p:restoredTop sz="81445" autoAdjust="0"/>
  </p:normalViewPr>
  <p:slideViewPr>
    <p:cSldViewPr snapToObjects="1" showGuides="1">
      <p:cViewPr varScale="1">
        <p:scale>
          <a:sx n="104" d="100"/>
          <a:sy n="104" d="100"/>
        </p:scale>
        <p:origin x="1056" y="96"/>
      </p:cViewPr>
      <p:guideLst>
        <p:guide orient="horz" pos="3861"/>
        <p:guide orient="horz" pos="1094"/>
        <p:guide orient="horz" pos="595"/>
        <p:guide pos="339"/>
        <p:guide pos="7338"/>
        <p:guide pos="3612"/>
        <p:guide pos="40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Objects="1" showGuides="1">
      <p:cViewPr varScale="1">
        <p:scale>
          <a:sx n="75" d="100"/>
          <a:sy n="75" d="100"/>
        </p:scale>
        <p:origin x="286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C909F2-15FF-4E63-87AD-720E0ABF8186}" type="datetimeFigureOut">
              <a:rPr lang="da-DK" smtClean="0"/>
              <a:t>02-09-2019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DF4A45-DC37-4789-AD09-D1C5E5714A3B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0909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6FF976-0136-4247-A104-8D39F094D50B}" type="datetimeFigureOut">
              <a:rPr lang="da-DK" smtClean="0"/>
              <a:t>02-09-2019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F7BAFC-8515-49F5-B71E-6D2B6A6D3367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97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0451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083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9033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3258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0166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81503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5714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8903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0256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Talenoter</a:t>
            </a:r>
            <a:r>
              <a:rPr lang="da-DK" dirty="0"/>
              <a:t>:</a:t>
            </a:r>
          </a:p>
          <a:p>
            <a:endParaRPr lang="da-DK" dirty="0"/>
          </a:p>
          <a:p>
            <a:r>
              <a:rPr lang="da-DK" dirty="0"/>
              <a:t>Redigeringsnoter: </a:t>
            </a:r>
          </a:p>
          <a:p>
            <a:endParaRPr lang="da-DK" dirty="0"/>
          </a:p>
          <a:p>
            <a:r>
              <a:rPr lang="da-DK" dirty="0"/>
              <a:t>Grafiknoter: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5690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0174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4789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Talenoter</a:t>
            </a:r>
            <a:r>
              <a:rPr lang="da-DK" dirty="0"/>
              <a:t>:</a:t>
            </a:r>
          </a:p>
          <a:p>
            <a:endParaRPr lang="da-DK" dirty="0"/>
          </a:p>
          <a:p>
            <a:r>
              <a:rPr lang="da-DK" dirty="0"/>
              <a:t>Redigeringsnoter: </a:t>
            </a:r>
          </a:p>
          <a:p>
            <a:endParaRPr lang="da-DK" dirty="0"/>
          </a:p>
          <a:p>
            <a:r>
              <a:rPr lang="da-DK" dirty="0"/>
              <a:t>Grafiknoter: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803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Talenoter</a:t>
            </a:r>
            <a:r>
              <a:rPr lang="da-DK" dirty="0"/>
              <a:t>:</a:t>
            </a:r>
          </a:p>
          <a:p>
            <a:endParaRPr lang="da-DK" dirty="0"/>
          </a:p>
          <a:p>
            <a:r>
              <a:rPr lang="da-DK" dirty="0"/>
              <a:t>Redigeringsnoter: </a:t>
            </a:r>
          </a:p>
          <a:p>
            <a:endParaRPr lang="da-DK" dirty="0"/>
          </a:p>
          <a:p>
            <a:r>
              <a:rPr lang="da-DK" dirty="0"/>
              <a:t>Grafiknoter: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5210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Talenoter</a:t>
            </a:r>
            <a:r>
              <a:rPr lang="da-DK" dirty="0"/>
              <a:t>:</a:t>
            </a:r>
          </a:p>
          <a:p>
            <a:endParaRPr lang="da-DK" dirty="0"/>
          </a:p>
          <a:p>
            <a:r>
              <a:rPr lang="da-DK" dirty="0"/>
              <a:t>Redigeringsnoter: </a:t>
            </a:r>
            <a:br>
              <a:rPr lang="da-DK" dirty="0"/>
            </a:br>
            <a:endParaRPr lang="da-DK" dirty="0"/>
          </a:p>
          <a:p>
            <a:r>
              <a:rPr lang="da-DK" dirty="0"/>
              <a:t>Grafiknoter: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3363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Talenoter</a:t>
            </a:r>
            <a:r>
              <a:rPr lang="da-DK" dirty="0"/>
              <a:t>:</a:t>
            </a:r>
          </a:p>
          <a:p>
            <a:endParaRPr lang="da-DK" dirty="0"/>
          </a:p>
          <a:p>
            <a:r>
              <a:rPr lang="da-DK" dirty="0"/>
              <a:t>Redigeringsnoter: 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Grafiknoter: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2800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5366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2110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Talenoter</a:t>
            </a:r>
            <a:r>
              <a:rPr lang="da-DK" dirty="0"/>
              <a:t>:</a:t>
            </a:r>
          </a:p>
          <a:p>
            <a:endParaRPr lang="da-DK" dirty="0"/>
          </a:p>
          <a:p>
            <a:r>
              <a:rPr lang="da-DK" dirty="0"/>
              <a:t>Redigeringsnoter: </a:t>
            </a:r>
          </a:p>
          <a:p>
            <a:endParaRPr lang="da-DK" dirty="0"/>
          </a:p>
          <a:p>
            <a:r>
              <a:rPr lang="da-DK" dirty="0"/>
              <a:t>Grafiknoter: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49594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0603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27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92585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165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89245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87144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29780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31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45884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32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32485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Talenoter</a:t>
            </a:r>
            <a:r>
              <a:rPr lang="da-DK" dirty="0"/>
              <a:t>:</a:t>
            </a:r>
          </a:p>
          <a:p>
            <a:endParaRPr lang="da-DK" dirty="0"/>
          </a:p>
          <a:p>
            <a:r>
              <a:rPr lang="da-DK" dirty="0"/>
              <a:t>Redigeringsnoter:</a:t>
            </a:r>
          </a:p>
          <a:p>
            <a:endParaRPr lang="da-DK" dirty="0"/>
          </a:p>
          <a:p>
            <a:r>
              <a:rPr lang="da-DK" dirty="0"/>
              <a:t>Grafiknoter: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33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21498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Talenoter</a:t>
            </a:r>
            <a:r>
              <a:rPr lang="da-DK" dirty="0"/>
              <a:t>:</a:t>
            </a:r>
          </a:p>
          <a:p>
            <a:endParaRPr lang="da-DK" dirty="0"/>
          </a:p>
          <a:p>
            <a:r>
              <a:rPr lang="da-DK" dirty="0"/>
              <a:t>Redigeringsnoter:</a:t>
            </a:r>
          </a:p>
          <a:p>
            <a:endParaRPr lang="da-DK" dirty="0"/>
          </a:p>
          <a:p>
            <a:r>
              <a:rPr lang="da-DK" dirty="0"/>
              <a:t>Grafiknoter: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34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09033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Talenoter</a:t>
            </a:r>
            <a:r>
              <a:rPr lang="da-DK" dirty="0"/>
              <a:t>:</a:t>
            </a:r>
          </a:p>
          <a:p>
            <a:endParaRPr lang="da-DK" dirty="0"/>
          </a:p>
          <a:p>
            <a:r>
              <a:rPr lang="da-DK" dirty="0"/>
              <a:t>Redigeringsnoter:</a:t>
            </a:r>
          </a:p>
          <a:p>
            <a:endParaRPr lang="da-DK" dirty="0"/>
          </a:p>
          <a:p>
            <a:r>
              <a:rPr lang="da-DK" dirty="0"/>
              <a:t>Grafiknoter: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35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5319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Talenoter</a:t>
            </a:r>
            <a:r>
              <a:rPr lang="da-DK" dirty="0"/>
              <a:t>:</a:t>
            </a:r>
          </a:p>
          <a:p>
            <a:endParaRPr lang="da-DK" dirty="0"/>
          </a:p>
          <a:p>
            <a:r>
              <a:rPr lang="da-DK" dirty="0"/>
              <a:t>Redigeringsnoter:</a:t>
            </a:r>
          </a:p>
          <a:p>
            <a:endParaRPr lang="da-DK" dirty="0"/>
          </a:p>
          <a:p>
            <a:r>
              <a:rPr lang="da-DK" dirty="0"/>
              <a:t>Grafiknoter: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36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79942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Talenoter</a:t>
            </a:r>
            <a:r>
              <a:rPr lang="da-DK" dirty="0"/>
              <a:t>:</a:t>
            </a:r>
          </a:p>
          <a:p>
            <a:endParaRPr lang="da-DK" dirty="0"/>
          </a:p>
          <a:p>
            <a:r>
              <a:rPr lang="da-DK" dirty="0"/>
              <a:t>Redigeringsnoter:</a:t>
            </a:r>
          </a:p>
          <a:p>
            <a:r>
              <a:rPr lang="da-DK" dirty="0"/>
              <a:t>KBN: Tilmeldingssiden til nyhedsbrevene: https://virk.us8.list-manage.com/subscribe?u=06eff39be00dbfa57deb5d09a&amp;id=6259af1750</a:t>
            </a:r>
          </a:p>
          <a:p>
            <a:endParaRPr lang="da-DK" dirty="0"/>
          </a:p>
          <a:p>
            <a:r>
              <a:rPr lang="da-DK" dirty="0"/>
              <a:t>Grafiknoter: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37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2621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9848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567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7746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9255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2914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Talenoter</a:t>
            </a:r>
            <a:r>
              <a:rPr lang="da-DK" dirty="0"/>
              <a:t>:</a:t>
            </a:r>
          </a:p>
          <a:p>
            <a:endParaRPr lang="da-DK" dirty="0"/>
          </a:p>
          <a:p>
            <a:r>
              <a:rPr lang="da-DK" dirty="0"/>
              <a:t>Redigeringsnoter: </a:t>
            </a:r>
          </a:p>
          <a:p>
            <a:endParaRPr lang="da-DK" dirty="0"/>
          </a:p>
          <a:p>
            <a:r>
              <a:rPr lang="da-DK" dirty="0"/>
              <a:t>Grafiknoter: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AFC-8515-49F5-B71E-6D2B6A6D3367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803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-1" y="0"/>
            <a:ext cx="12190413" cy="68595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14" name="SD_ART_Logos"/>
          <p:cNvSpPr/>
          <p:nvPr userDrawn="1"/>
        </p:nvSpPr>
        <p:spPr>
          <a:xfrm>
            <a:off x="5183531" y="594000"/>
            <a:ext cx="6492938" cy="46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pic>
        <p:nvPicPr>
          <p:cNvPr id="17" name="SD_ART_Logos_bmkArt">
            <a:extLst>
              <a:ext uri="{FF2B5EF4-FFF2-40B4-BE49-F238E27FC236}">
                <a16:creationId xmlns:a16="http://schemas.microsoft.com/office/drawing/2014/main" id="{27174FC5-B1CF-47D4-AF2D-72192D4387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31" y="594000"/>
            <a:ext cx="6492938" cy="468924"/>
          </a:xfrm>
          <a:prstGeom prst="rect">
            <a:avLst/>
          </a:prstGeom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38163" y="3743161"/>
            <a:ext cx="11110912" cy="442718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6" name="Lige forbindelse 5"/>
          <p:cNvCxnSpPr/>
          <p:nvPr userDrawn="1"/>
        </p:nvCxnSpPr>
        <p:spPr>
          <a:xfrm>
            <a:off x="538163" y="3429906"/>
            <a:ext cx="1111091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D_FLD_PresentationTitle"/>
          <p:cNvSpPr/>
          <p:nvPr userDrawn="1"/>
        </p:nvSpPr>
        <p:spPr>
          <a:xfrm>
            <a:off x="504295" y="2028185"/>
            <a:ext cx="11129273" cy="1046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defTabSz="1219170" rtl="0" eaLnBrk="1" latinLnBrk="0" hangingPunct="1">
              <a:lnSpc>
                <a:spcPct val="91000"/>
              </a:lnSpc>
              <a:spcBef>
                <a:spcPct val="0"/>
              </a:spcBef>
              <a:buNone/>
            </a:pPr>
            <a:r>
              <a:rPr lang="da-DK" sz="3600" b="1" kern="1200" noProof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Den nye ferielov</a:t>
            </a:r>
            <a:endParaRPr lang="da-DK" sz="3600" b="1" kern="1200" noProof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SD_FLD_DocumentDate"/>
          <p:cNvSpPr/>
          <p:nvPr userDrawn="1"/>
        </p:nvSpPr>
        <p:spPr>
          <a:xfrm>
            <a:off x="8984778" y="3447477"/>
            <a:ext cx="2664297" cy="297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algn="r" defTabSz="1219170" rtl="0" eaLnBrk="1" latinLnBrk="0" hangingPunct="1">
              <a:lnSpc>
                <a:spcPct val="110000"/>
              </a:lnSpc>
            </a:pPr>
            <a:endParaRPr lang="da-DK" sz="13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1" hasCustomPrompt="1"/>
          </p:nvPr>
        </p:nvSpPr>
        <p:spPr>
          <a:xfrm>
            <a:off x="538163" y="4437906"/>
            <a:ext cx="11110912" cy="1955076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på pladsholderen og indsæt billede via </a:t>
            </a:r>
            <a:r>
              <a:rPr lang="da-DK" noProof="0" dirty="0" err="1"/>
              <a:t>ImageShopper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em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" y="0"/>
            <a:ext cx="12191210" cy="6859588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-1" y="0"/>
            <a:ext cx="12190413" cy="68595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38163" y="3743161"/>
            <a:ext cx="11110912" cy="442718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8163" y="3429906"/>
            <a:ext cx="11110912" cy="298800"/>
          </a:xfrm>
        </p:spPr>
        <p:txBody>
          <a:bodyPr anchor="ctr" anchorCtr="0"/>
          <a:lstStyle>
            <a:lvl1pPr marL="0" indent="0" algn="r" defTabSz="1219170" rtl="0" eaLnBrk="1" latinLnBrk="0" hangingPunct="1">
              <a:lnSpc>
                <a:spcPct val="110000"/>
              </a:lnSpc>
              <a:buNone/>
              <a:defRPr lang="en-US" sz="13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noProof="0" dirty="0"/>
              <a:t>Klik for at indsætte dato eller anden tekst</a:t>
            </a:r>
          </a:p>
        </p:txBody>
      </p:sp>
      <p:cxnSp>
        <p:nvCxnSpPr>
          <p:cNvPr id="6" name="Lige forbindelse 5"/>
          <p:cNvCxnSpPr/>
          <p:nvPr userDrawn="1"/>
        </p:nvCxnSpPr>
        <p:spPr>
          <a:xfrm>
            <a:off x="538163" y="3429906"/>
            <a:ext cx="1111091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billede 11"/>
          <p:cNvSpPr>
            <a:spLocks noGrp="1"/>
          </p:cNvSpPr>
          <p:nvPr>
            <p:ph type="pic" sz="quarter" idx="11" hasCustomPrompt="1"/>
          </p:nvPr>
        </p:nvSpPr>
        <p:spPr>
          <a:xfrm>
            <a:off x="538163" y="4437906"/>
            <a:ext cx="11110912" cy="1955076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på pladsholderen og indsæt billede via </a:t>
            </a:r>
            <a:r>
              <a:rPr lang="da-DK" noProof="0" dirty="0" err="1"/>
              <a:t>ImageShopper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295" y="2038140"/>
            <a:ext cx="11110912" cy="1047600"/>
          </a:xfrm>
        </p:spPr>
        <p:txBody>
          <a:bodyPr anchor="b" anchorCtr="0"/>
          <a:lstStyle>
            <a:lvl1pPr marL="0" algn="l" defTabSz="121917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lang="da-DK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indsætte overskrift</a:t>
            </a:r>
          </a:p>
        </p:txBody>
      </p:sp>
      <p:sp>
        <p:nvSpPr>
          <p:cNvPr id="23" name="SD_ART_Logos"/>
          <p:cNvSpPr/>
          <p:nvPr userDrawn="1"/>
        </p:nvSpPr>
        <p:spPr>
          <a:xfrm>
            <a:off x="5183531" y="594000"/>
            <a:ext cx="6492938" cy="46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pic>
        <p:nvPicPr>
          <p:cNvPr id="17" name="SD_ART_Logos_bmkArt">
            <a:extLst>
              <a:ext uri="{FF2B5EF4-FFF2-40B4-BE49-F238E27FC236}">
                <a16:creationId xmlns:a16="http://schemas.microsoft.com/office/drawing/2014/main" id="{3DBD7CF6-C79D-4E91-B6E0-E2CFA5E414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31" y="594000"/>
            <a:ext cx="6492938" cy="46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7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graf, billede etc. via menuen ’ATP’ eller indsæt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AutoShape 4"/>
          <p:cNvSpPr>
            <a:spLocks/>
          </p:cNvSpPr>
          <p:nvPr userDrawn="1"/>
        </p:nvSpPr>
        <p:spPr bwMode="gray">
          <a:xfrm>
            <a:off x="-2257722" y="1736724"/>
            <a:ext cx="21422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900" b="1" noProof="1">
                <a:latin typeface="+mn-lt"/>
                <a:cs typeface="Arial" charset="0"/>
              </a:rPr>
              <a:t>Typografier 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900" baseline="0" noProof="1">
                <a:latin typeface="+mn-lt"/>
                <a:cs typeface="Arial" charset="0"/>
              </a:rPr>
              <a:t>1. Niveau = Punktliste Grøn bold 21 pkt</a:t>
            </a:r>
            <a:br>
              <a:rPr lang="da-DK" altLang="da-DK" sz="900" baseline="0" noProof="1">
                <a:latin typeface="+mn-lt"/>
                <a:cs typeface="Arial" charset="0"/>
              </a:rPr>
            </a:br>
            <a:r>
              <a:rPr lang="da-DK" altLang="da-DK" sz="900" baseline="0" noProof="1">
                <a:latin typeface="+mn-lt"/>
                <a:cs typeface="Arial" charset="0"/>
              </a:rPr>
              <a:t>2. Niveau = Punktliste Sort bold 18 pkt</a:t>
            </a:r>
            <a:br>
              <a:rPr lang="da-DK" altLang="da-DK" sz="900" baseline="0" noProof="1">
                <a:latin typeface="+mn-lt"/>
                <a:cs typeface="Arial" charset="0"/>
              </a:rPr>
            </a:br>
            <a:r>
              <a:rPr lang="da-DK" altLang="da-DK" sz="900" baseline="0" noProof="1">
                <a:latin typeface="+mn-lt"/>
                <a:cs typeface="Arial" charset="0"/>
              </a:rPr>
              <a:t>3.- 5. Niveau = </a:t>
            </a:r>
            <a:r>
              <a:rPr lang="da-DK" altLang="da-DK" sz="900" kern="1200" baseline="0" noProof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Punktliste </a:t>
            </a:r>
            <a:r>
              <a:rPr lang="da-DK" altLang="da-DK" sz="900" baseline="0" noProof="1">
                <a:latin typeface="+mn-lt"/>
                <a:cs typeface="Arial" charset="0"/>
              </a:rPr>
              <a:t>Grå </a:t>
            </a:r>
            <a:r>
              <a:rPr lang="da-DK" altLang="da-DK" sz="900" kern="1200" baseline="0" noProof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14 pkt</a:t>
            </a:r>
            <a:endParaRPr lang="da-DK" altLang="da-DK" sz="900" noProof="1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verskrift og 2 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38163" y="1736724"/>
            <a:ext cx="5195887" cy="43908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dirty="0"/>
              <a:t>Indsæt graf, billede etc. via menuen ’ATP’ eller indsæt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454774" y="1736724"/>
            <a:ext cx="5194301" cy="4390857"/>
          </a:xfrm>
        </p:spPr>
        <p:txBody>
          <a:bodyPr/>
          <a:lstStyle>
            <a:lvl1pPr marL="450000" marR="0" indent="-450000" algn="l" defTabSz="1219170" rtl="0" eaLnBrk="1" fontAlgn="auto" latinLnBrk="0" hangingPunct="1">
              <a:lnSpc>
                <a:spcPct val="91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 typeface="Arial" panose="020B0604020202020204" pitchFamily="34" charset="0"/>
              <a:buChar char="●"/>
              <a:tabLst/>
              <a:defRPr sz="21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450000" marR="0" lvl="0" indent="-450000" algn="l" defTabSz="1219170" rtl="0" eaLnBrk="1" fontAlgn="auto" latinLnBrk="0" hangingPunct="1">
              <a:lnSpc>
                <a:spcPct val="91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 typeface="Arial" panose="020B0604020202020204" pitchFamily="34" charset="0"/>
              <a:buChar char="●"/>
              <a:tabLst/>
              <a:defRPr/>
            </a:pPr>
            <a:r>
              <a:rPr lang="da-DK" dirty="0"/>
              <a:t>Indsæt graf, billede etc. via menuen ’ATP’ eller indsæt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AutoShape 4"/>
          <p:cNvSpPr>
            <a:spLocks/>
          </p:cNvSpPr>
          <p:nvPr userDrawn="1"/>
        </p:nvSpPr>
        <p:spPr bwMode="gray">
          <a:xfrm>
            <a:off x="-2257722" y="1736724"/>
            <a:ext cx="21422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900" b="1" noProof="1">
                <a:latin typeface="+mn-lt"/>
                <a:cs typeface="Arial" charset="0"/>
              </a:rPr>
              <a:t>Typografier 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900" baseline="0" noProof="1">
                <a:latin typeface="+mn-lt"/>
                <a:cs typeface="Arial" charset="0"/>
              </a:rPr>
              <a:t>1. Niveau = Punktliste Grøn bold 21 pkt</a:t>
            </a:r>
            <a:br>
              <a:rPr lang="da-DK" altLang="da-DK" sz="900" baseline="0" noProof="1">
                <a:latin typeface="+mn-lt"/>
                <a:cs typeface="Arial" charset="0"/>
              </a:rPr>
            </a:br>
            <a:r>
              <a:rPr lang="da-DK" altLang="da-DK" sz="900" baseline="0" noProof="1">
                <a:latin typeface="+mn-lt"/>
                <a:cs typeface="Arial" charset="0"/>
              </a:rPr>
              <a:t>2. Niveau = Punktliste Sort bold 18 pkt</a:t>
            </a:r>
            <a:br>
              <a:rPr lang="da-DK" altLang="da-DK" sz="900" baseline="0" noProof="1">
                <a:latin typeface="+mn-lt"/>
                <a:cs typeface="Arial" charset="0"/>
              </a:rPr>
            </a:br>
            <a:r>
              <a:rPr lang="da-DK" altLang="da-DK" sz="900" baseline="0" noProof="1">
                <a:latin typeface="+mn-lt"/>
                <a:cs typeface="Arial" charset="0"/>
              </a:rPr>
              <a:t>3.- 5. Niveau = </a:t>
            </a:r>
            <a:r>
              <a:rPr lang="da-DK" altLang="da-DK" sz="900" kern="1200" baseline="0" noProof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Punktliste </a:t>
            </a:r>
            <a:r>
              <a:rPr lang="da-DK" altLang="da-DK" sz="900" baseline="0" noProof="1">
                <a:latin typeface="+mn-lt"/>
                <a:cs typeface="Arial" charset="0"/>
              </a:rPr>
              <a:t>Grå </a:t>
            </a:r>
            <a:r>
              <a:rPr lang="da-DK" altLang="da-DK" sz="900" kern="1200" baseline="0" noProof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14 pkt</a:t>
            </a:r>
            <a:endParaRPr lang="da-DK" altLang="da-DK" sz="900" noProof="1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/graf/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538163" y="1736724"/>
            <a:ext cx="5195887" cy="439261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100"/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288000">
              <a:spcBef>
                <a:spcPts val="1000"/>
              </a:spcBef>
              <a:spcAft>
                <a:spcPts val="0"/>
              </a:spcAft>
              <a:defRPr sz="1400"/>
            </a:lvl4pPr>
            <a:lvl5pPr marL="576000">
              <a:spcBef>
                <a:spcPts val="10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indhold 3"/>
          <p:cNvSpPr>
            <a:spLocks noGrp="1"/>
          </p:cNvSpPr>
          <p:nvPr>
            <p:ph sz="quarter" idx="12" hasCustomPrompt="1"/>
          </p:nvPr>
        </p:nvSpPr>
        <p:spPr>
          <a:xfrm>
            <a:off x="6454773" y="1736725"/>
            <a:ext cx="5194301" cy="43926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graf, billede etc. via menuen ’ATP’ eller indsæt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4" name="Gruppe 3"/>
          <p:cNvGrpSpPr/>
          <p:nvPr userDrawn="1"/>
        </p:nvGrpSpPr>
        <p:grpSpPr>
          <a:xfrm>
            <a:off x="-1969690" y="1736725"/>
            <a:ext cx="1830388" cy="2082639"/>
            <a:chOff x="-1969690" y="1736725"/>
            <a:chExt cx="1830388" cy="2082639"/>
          </a:xfrm>
        </p:grpSpPr>
        <p:sp>
          <p:nvSpPr>
            <p:cNvPr id="7" name="AutoShape 4"/>
            <p:cNvSpPr>
              <a:spLocks/>
            </p:cNvSpPr>
            <p:nvPr userDrawn="1"/>
          </p:nvSpPr>
          <p:spPr bwMode="gray">
            <a:xfrm>
              <a:off x="-1969690" y="1736725"/>
              <a:ext cx="1830388" cy="2015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latin typeface="+mn-lt"/>
                  <a:cs typeface="Arial" charset="0"/>
                </a:rPr>
                <a:t>Typografier venstre spalte</a:t>
              </a:r>
            </a:p>
            <a:p>
              <a:pPr marL="0" indent="0"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aseline="0" noProof="1">
                  <a:latin typeface="+mn-lt"/>
                  <a:cs typeface="Arial" charset="0"/>
                </a:rPr>
                <a:t>1. Niveau = Grøn bold 21 pkt</a:t>
              </a:r>
              <a:br>
                <a:rPr lang="da-DK" altLang="da-DK" sz="900" baseline="0" noProof="1">
                  <a:latin typeface="+mn-lt"/>
                  <a:cs typeface="Arial" charset="0"/>
                </a:rPr>
              </a:br>
              <a:r>
                <a:rPr lang="da-DK" altLang="da-DK" sz="900" baseline="0" noProof="1">
                  <a:latin typeface="+mn-lt"/>
                  <a:cs typeface="Arial" charset="0"/>
                </a:rPr>
                <a:t>2. Niveau = Grå bold 18 pkt</a:t>
              </a:r>
              <a:br>
                <a:rPr lang="da-DK" altLang="da-DK" sz="900" baseline="0" noProof="1">
                  <a:latin typeface="+mn-lt"/>
                  <a:cs typeface="Arial" charset="0"/>
                </a:rPr>
              </a:br>
              <a:r>
                <a:rPr lang="da-DK" altLang="da-DK" sz="900" baseline="0" noProof="1">
                  <a:latin typeface="+mn-lt"/>
                  <a:cs typeface="Arial" charset="0"/>
                </a:rPr>
                <a:t>3. Niveau = Grå regular 18 pkt</a:t>
              </a:r>
            </a:p>
            <a:p>
              <a:pPr marL="0" indent="0"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aseline="0" noProof="1">
                  <a:latin typeface="+mn-lt"/>
                  <a:cs typeface="Arial" charset="0"/>
                </a:rPr>
                <a:t>4. Niveau = Punktliste 14 pkt</a:t>
              </a:r>
              <a:br>
                <a:rPr lang="da-DK" altLang="da-DK" sz="900" baseline="0" noProof="1">
                  <a:latin typeface="+mn-lt"/>
                  <a:cs typeface="Arial" charset="0"/>
                </a:rPr>
              </a:br>
              <a:r>
                <a:rPr lang="da-DK" altLang="da-DK" sz="900" baseline="0" noProof="1">
                  <a:latin typeface="+mn-lt"/>
                  <a:cs typeface="Arial" charset="0"/>
                </a:rPr>
                <a:t>5. Niveau = Punktliste 14 pkt</a:t>
              </a:r>
              <a:endParaRPr lang="da-DK" altLang="da-DK" sz="900" noProof="1">
                <a:latin typeface="+mn-lt"/>
                <a:cs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latin typeface="+mn-lt"/>
                <a:cs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noProof="1">
                  <a:latin typeface="+mn-lt"/>
                  <a:cs typeface="Arial" charset="0"/>
                </a:rPr>
                <a:t>For at få korrekt typografi /punktopstilling</a:t>
              </a:r>
              <a:br>
                <a:rPr lang="da-DK" altLang="da-DK" sz="900" noProof="1">
                  <a:latin typeface="+mn-lt"/>
                  <a:cs typeface="Arial" charset="0"/>
                </a:rPr>
              </a:br>
              <a:r>
                <a:rPr lang="da-DK" altLang="da-DK" sz="900" noProof="1">
                  <a:latin typeface="+mn-lt"/>
                  <a:cs typeface="Arial" charset="0"/>
                </a:rPr>
                <a:t>brug </a:t>
              </a:r>
              <a:r>
                <a:rPr lang="da-DK" altLang="da-DK" sz="900" b="1" noProof="1">
                  <a:latin typeface="+mn-lt"/>
                  <a:cs typeface="Arial" charset="0"/>
                </a:rPr>
                <a:t>‘Forøg listeniveau’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1400" noProof="1">
                <a:latin typeface="+mn-lt"/>
                <a:cs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noProof="1">
                  <a:latin typeface="+mn-lt"/>
                  <a:cs typeface="Arial" charset="0"/>
                </a:rPr>
                <a:t>For at komme tilbage, brug </a:t>
              </a:r>
              <a:r>
                <a:rPr lang="da-DK" altLang="da-DK" sz="900" b="1" noProof="1">
                  <a:latin typeface="+mn-lt"/>
                  <a:cs typeface="Arial" charset="0"/>
                </a:rPr>
                <a:t>‘Formindsk listeniveau’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latin typeface="+mn-lt"/>
                <a:cs typeface="Arial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2852" y="3114700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ounded Rectangle 43"/>
            <p:cNvSpPr/>
            <p:nvPr userDrawn="1"/>
          </p:nvSpPr>
          <p:spPr>
            <a:xfrm>
              <a:off x="-374252" y="3114700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7452" y="3609814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45"/>
            <p:cNvSpPr/>
            <p:nvPr userDrawn="1"/>
          </p:nvSpPr>
          <p:spPr>
            <a:xfrm>
              <a:off x="-358377" y="3609814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13" name="Rounded Rectangle 46"/>
            <p:cNvSpPr/>
            <p:nvPr userDrawn="1"/>
          </p:nvSpPr>
          <p:spPr>
            <a:xfrm>
              <a:off x="-572690" y="3612989"/>
              <a:ext cx="214313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12269892" y="1736724"/>
            <a:ext cx="21422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lang="da-DK" altLang="da-DK" sz="900" b="1" noProof="1">
                <a:latin typeface="+mn-lt"/>
                <a:cs typeface="Arial" charset="0"/>
              </a:rPr>
              <a:t>Typografier </a:t>
            </a:r>
            <a:r>
              <a:rPr lang="da-DK" altLang="da-DK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højre spalte</a:t>
            </a:r>
            <a:endParaRPr lang="da-DK" altLang="da-DK" sz="900" b="1" noProof="1">
              <a:latin typeface="+mn-lt"/>
              <a:cs typeface="Arial" charset="0"/>
            </a:endParaRPr>
          </a:p>
          <a:p>
            <a:pPr marL="0" indent="0"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900" baseline="0" noProof="1">
                <a:latin typeface="+mn-lt"/>
                <a:cs typeface="Arial" charset="0"/>
              </a:rPr>
              <a:t>1. Niveau = Punktliste Grøn bold 21 pkt</a:t>
            </a:r>
            <a:br>
              <a:rPr lang="da-DK" altLang="da-DK" sz="900" baseline="0" noProof="1">
                <a:latin typeface="+mn-lt"/>
                <a:cs typeface="Arial" charset="0"/>
              </a:rPr>
            </a:br>
            <a:r>
              <a:rPr lang="da-DK" altLang="da-DK" sz="900" baseline="0" noProof="1">
                <a:latin typeface="+mn-lt"/>
                <a:cs typeface="Arial" charset="0"/>
              </a:rPr>
              <a:t>2. Niveau = Punktliste Sort bold 18 pkt</a:t>
            </a:r>
            <a:br>
              <a:rPr lang="da-DK" altLang="da-DK" sz="900" baseline="0" noProof="1">
                <a:latin typeface="+mn-lt"/>
                <a:cs typeface="Arial" charset="0"/>
              </a:rPr>
            </a:br>
            <a:r>
              <a:rPr lang="da-DK" altLang="da-DK" sz="900" baseline="0" noProof="1">
                <a:latin typeface="+mn-lt"/>
                <a:cs typeface="Arial" charset="0"/>
              </a:rPr>
              <a:t>3.- 5. Niveau = </a:t>
            </a:r>
            <a:r>
              <a:rPr lang="da-DK" altLang="da-DK" sz="900" kern="1200" baseline="0" noProof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Punktliste </a:t>
            </a:r>
            <a:r>
              <a:rPr lang="da-DK" altLang="da-DK" sz="900" baseline="0" noProof="1">
                <a:latin typeface="+mn-lt"/>
                <a:cs typeface="Arial" charset="0"/>
              </a:rPr>
              <a:t>Grå </a:t>
            </a:r>
            <a:r>
              <a:rPr lang="da-DK" altLang="da-DK" sz="900" kern="1200" baseline="0" noProof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14 pkt</a:t>
            </a:r>
            <a:endParaRPr lang="da-DK" altLang="da-DK" sz="900" noProof="1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4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538163" y="1736724"/>
            <a:ext cx="5195887" cy="439261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100"/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288000">
              <a:spcBef>
                <a:spcPts val="1000"/>
              </a:spcBef>
              <a:spcAft>
                <a:spcPts val="0"/>
              </a:spcAft>
              <a:defRPr sz="1400"/>
            </a:lvl4pPr>
            <a:lvl5pPr marL="576000">
              <a:spcBef>
                <a:spcPts val="10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3"/>
          <p:cNvSpPr>
            <a:spLocks noGrp="1"/>
          </p:cNvSpPr>
          <p:nvPr>
            <p:ph type="body" sz="quarter" idx="12"/>
          </p:nvPr>
        </p:nvSpPr>
        <p:spPr>
          <a:xfrm>
            <a:off x="6451909" y="1736724"/>
            <a:ext cx="5197165" cy="439261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100"/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288000">
              <a:spcBef>
                <a:spcPts val="1000"/>
              </a:spcBef>
              <a:spcAft>
                <a:spcPts val="0"/>
              </a:spcAft>
              <a:defRPr sz="1400"/>
            </a:lvl4pPr>
            <a:lvl5pPr marL="576000">
              <a:spcBef>
                <a:spcPts val="10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1969690" y="1736725"/>
            <a:ext cx="1830388" cy="2082639"/>
            <a:chOff x="-1969690" y="1736725"/>
            <a:chExt cx="1830388" cy="2082639"/>
          </a:xfrm>
        </p:grpSpPr>
        <p:sp>
          <p:nvSpPr>
            <p:cNvPr id="14" name="AutoShape 4"/>
            <p:cNvSpPr>
              <a:spLocks/>
            </p:cNvSpPr>
            <p:nvPr userDrawn="1"/>
          </p:nvSpPr>
          <p:spPr bwMode="gray">
            <a:xfrm>
              <a:off x="-1969690" y="1736725"/>
              <a:ext cx="1830388" cy="2015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latin typeface="+mn-lt"/>
                  <a:cs typeface="Arial" charset="0"/>
                </a:rPr>
                <a:t>Typografier</a:t>
              </a:r>
            </a:p>
            <a:p>
              <a:pPr marL="0" indent="0"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aseline="0" noProof="1">
                  <a:latin typeface="+mn-lt"/>
                  <a:cs typeface="Arial" charset="0"/>
                </a:rPr>
                <a:t>1. Niveau = Grøn bold 21 pkt</a:t>
              </a:r>
              <a:br>
                <a:rPr lang="da-DK" altLang="da-DK" sz="900" baseline="0" noProof="1">
                  <a:latin typeface="+mn-lt"/>
                  <a:cs typeface="Arial" charset="0"/>
                </a:rPr>
              </a:br>
              <a:r>
                <a:rPr lang="da-DK" altLang="da-DK" sz="900" baseline="0" noProof="1">
                  <a:latin typeface="+mn-lt"/>
                  <a:cs typeface="Arial" charset="0"/>
                </a:rPr>
                <a:t>2. Niveau = Grå bold 18 pkt</a:t>
              </a:r>
              <a:br>
                <a:rPr lang="da-DK" altLang="da-DK" sz="900" baseline="0" noProof="1">
                  <a:latin typeface="+mn-lt"/>
                  <a:cs typeface="Arial" charset="0"/>
                </a:rPr>
              </a:br>
              <a:r>
                <a:rPr lang="da-DK" altLang="da-DK" sz="900" baseline="0" noProof="1">
                  <a:latin typeface="+mn-lt"/>
                  <a:cs typeface="Arial" charset="0"/>
                </a:rPr>
                <a:t>3. Niveau = Grå regular 18 pkt</a:t>
              </a:r>
            </a:p>
            <a:p>
              <a:pPr marL="0" indent="0"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aseline="0" noProof="1">
                  <a:latin typeface="+mn-lt"/>
                  <a:cs typeface="Arial" charset="0"/>
                </a:rPr>
                <a:t>4. Niveau = Punktliste 14 pkt</a:t>
              </a:r>
              <a:br>
                <a:rPr lang="da-DK" altLang="da-DK" sz="900" baseline="0" noProof="1">
                  <a:latin typeface="+mn-lt"/>
                  <a:cs typeface="Arial" charset="0"/>
                </a:rPr>
              </a:br>
              <a:r>
                <a:rPr lang="da-DK" altLang="da-DK" sz="900" baseline="0" noProof="1">
                  <a:latin typeface="+mn-lt"/>
                  <a:cs typeface="Arial" charset="0"/>
                </a:rPr>
                <a:t>5. Niveau = Punktliste 14 pkt</a:t>
              </a:r>
              <a:endParaRPr lang="da-DK" altLang="da-DK" sz="900" noProof="1">
                <a:latin typeface="+mn-lt"/>
                <a:cs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latin typeface="+mn-lt"/>
                <a:cs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noProof="1">
                  <a:latin typeface="+mn-lt"/>
                  <a:cs typeface="Arial" charset="0"/>
                </a:rPr>
                <a:t>For at få korrekt typografi /punktopstilling</a:t>
              </a:r>
              <a:br>
                <a:rPr lang="da-DK" altLang="da-DK" sz="900" noProof="1">
                  <a:latin typeface="+mn-lt"/>
                  <a:cs typeface="Arial" charset="0"/>
                </a:rPr>
              </a:br>
              <a:r>
                <a:rPr lang="da-DK" altLang="da-DK" sz="900" noProof="1">
                  <a:latin typeface="+mn-lt"/>
                  <a:cs typeface="Arial" charset="0"/>
                </a:rPr>
                <a:t>brug </a:t>
              </a:r>
              <a:r>
                <a:rPr lang="da-DK" altLang="da-DK" sz="900" b="1" noProof="1">
                  <a:latin typeface="+mn-lt"/>
                  <a:cs typeface="Arial" charset="0"/>
                </a:rPr>
                <a:t>‘Forøg listeniveau’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1400" noProof="1">
                <a:latin typeface="+mn-lt"/>
                <a:cs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noProof="1">
                  <a:latin typeface="+mn-lt"/>
                  <a:cs typeface="Arial" charset="0"/>
                </a:rPr>
                <a:t>For at komme tilbage, brug </a:t>
              </a:r>
              <a:r>
                <a:rPr lang="da-DK" altLang="da-DK" sz="900" b="1" noProof="1">
                  <a:latin typeface="+mn-lt"/>
                  <a:cs typeface="Arial" charset="0"/>
                </a:rPr>
                <a:t>‘Formindsk listeniveau’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latin typeface="+mn-lt"/>
                <a:cs typeface="Arial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2852" y="3114700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ounded Rectangle 43"/>
            <p:cNvSpPr/>
            <p:nvPr userDrawn="1"/>
          </p:nvSpPr>
          <p:spPr>
            <a:xfrm>
              <a:off x="-374252" y="3114700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7452" y="3609814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45"/>
            <p:cNvSpPr/>
            <p:nvPr userDrawn="1"/>
          </p:nvSpPr>
          <p:spPr>
            <a:xfrm>
              <a:off x="-358377" y="3609814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19" name="Rounded Rectangle 46"/>
            <p:cNvSpPr/>
            <p:nvPr userDrawn="1"/>
          </p:nvSpPr>
          <p:spPr>
            <a:xfrm>
              <a:off x="-572690" y="3612989"/>
              <a:ext cx="214313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312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538163" y="1736724"/>
            <a:ext cx="11110912" cy="439261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100"/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288000">
              <a:spcBef>
                <a:spcPts val="1000"/>
              </a:spcBef>
              <a:spcAft>
                <a:spcPts val="0"/>
              </a:spcAft>
              <a:defRPr sz="1400"/>
            </a:lvl4pPr>
            <a:lvl5pPr marL="576000">
              <a:spcBef>
                <a:spcPts val="10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-1969690" y="1736725"/>
            <a:ext cx="1830388" cy="2082639"/>
            <a:chOff x="-1969690" y="1736725"/>
            <a:chExt cx="1830388" cy="2082639"/>
          </a:xfrm>
        </p:grpSpPr>
        <p:sp>
          <p:nvSpPr>
            <p:cNvPr id="20" name="AutoShape 4"/>
            <p:cNvSpPr>
              <a:spLocks/>
            </p:cNvSpPr>
            <p:nvPr userDrawn="1"/>
          </p:nvSpPr>
          <p:spPr bwMode="gray">
            <a:xfrm>
              <a:off x="-1969690" y="1736725"/>
              <a:ext cx="1830388" cy="2015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latin typeface="+mn-lt"/>
                  <a:cs typeface="Arial" charset="0"/>
                </a:rPr>
                <a:t>Typografier</a:t>
              </a:r>
            </a:p>
            <a:p>
              <a:pPr marL="0" indent="0"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aseline="0" noProof="1">
                  <a:latin typeface="+mn-lt"/>
                  <a:cs typeface="Arial" charset="0"/>
                </a:rPr>
                <a:t>1. Niveau = Grøn bold 21 pkt</a:t>
              </a:r>
              <a:br>
                <a:rPr lang="da-DK" altLang="da-DK" sz="900" baseline="0" noProof="1">
                  <a:latin typeface="+mn-lt"/>
                  <a:cs typeface="Arial" charset="0"/>
                </a:rPr>
              </a:br>
              <a:r>
                <a:rPr lang="da-DK" altLang="da-DK" sz="900" baseline="0" noProof="1">
                  <a:latin typeface="+mn-lt"/>
                  <a:cs typeface="Arial" charset="0"/>
                </a:rPr>
                <a:t>2. Niveau = Grå bold 18 pkt</a:t>
              </a:r>
              <a:br>
                <a:rPr lang="da-DK" altLang="da-DK" sz="900" baseline="0" noProof="1">
                  <a:latin typeface="+mn-lt"/>
                  <a:cs typeface="Arial" charset="0"/>
                </a:rPr>
              </a:br>
              <a:r>
                <a:rPr lang="da-DK" altLang="da-DK" sz="900" baseline="0" noProof="1">
                  <a:latin typeface="+mn-lt"/>
                  <a:cs typeface="Arial" charset="0"/>
                </a:rPr>
                <a:t>3. Niveau = Grå regular 18 pkt</a:t>
              </a:r>
            </a:p>
            <a:p>
              <a:pPr marL="0" indent="0"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aseline="0" noProof="1">
                  <a:latin typeface="+mn-lt"/>
                  <a:cs typeface="Arial" charset="0"/>
                </a:rPr>
                <a:t>4. Niveau = Punktliste 14 pkt</a:t>
              </a:r>
              <a:br>
                <a:rPr lang="da-DK" altLang="da-DK" sz="900" baseline="0" noProof="1">
                  <a:latin typeface="+mn-lt"/>
                  <a:cs typeface="Arial" charset="0"/>
                </a:rPr>
              </a:br>
              <a:r>
                <a:rPr lang="da-DK" altLang="da-DK" sz="900" baseline="0" noProof="1">
                  <a:latin typeface="+mn-lt"/>
                  <a:cs typeface="Arial" charset="0"/>
                </a:rPr>
                <a:t>5. Niveau = Punktliste 14 pkt</a:t>
              </a:r>
              <a:endParaRPr lang="da-DK" altLang="da-DK" sz="900" noProof="1">
                <a:latin typeface="+mn-lt"/>
                <a:cs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latin typeface="+mn-lt"/>
                <a:cs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noProof="1">
                  <a:latin typeface="+mn-lt"/>
                  <a:cs typeface="Arial" charset="0"/>
                </a:rPr>
                <a:t>For at få korrekt typografi /punktopstilling</a:t>
              </a:r>
              <a:br>
                <a:rPr lang="da-DK" altLang="da-DK" sz="900" noProof="1">
                  <a:latin typeface="+mn-lt"/>
                  <a:cs typeface="Arial" charset="0"/>
                </a:rPr>
              </a:br>
              <a:r>
                <a:rPr lang="da-DK" altLang="da-DK" sz="900" noProof="1">
                  <a:latin typeface="+mn-lt"/>
                  <a:cs typeface="Arial" charset="0"/>
                </a:rPr>
                <a:t>brug </a:t>
              </a:r>
              <a:r>
                <a:rPr lang="da-DK" altLang="da-DK" sz="900" b="1" noProof="1">
                  <a:latin typeface="+mn-lt"/>
                  <a:cs typeface="Arial" charset="0"/>
                </a:rPr>
                <a:t>‘Forøg listeniveau’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1400" noProof="1">
                <a:latin typeface="+mn-lt"/>
                <a:cs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noProof="1">
                  <a:latin typeface="+mn-lt"/>
                  <a:cs typeface="Arial" charset="0"/>
                </a:rPr>
                <a:t>For at komme tilbage, brug </a:t>
              </a:r>
              <a:r>
                <a:rPr lang="da-DK" altLang="da-DK" sz="900" b="1" noProof="1">
                  <a:latin typeface="+mn-lt"/>
                  <a:cs typeface="Arial" charset="0"/>
                </a:rPr>
                <a:t>‘Formindsk listeniveau’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latin typeface="+mn-lt"/>
                <a:cs typeface="Arial" charset="0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2852" y="3114700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ounded Rectangle 43"/>
            <p:cNvSpPr/>
            <p:nvPr userDrawn="1"/>
          </p:nvSpPr>
          <p:spPr>
            <a:xfrm>
              <a:off x="-374252" y="3114700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7452" y="3609814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45"/>
            <p:cNvSpPr/>
            <p:nvPr userDrawn="1"/>
          </p:nvSpPr>
          <p:spPr>
            <a:xfrm>
              <a:off x="-358377" y="3609814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25" name="Rounded Rectangle 46"/>
            <p:cNvSpPr/>
            <p:nvPr userDrawn="1"/>
          </p:nvSpPr>
          <p:spPr>
            <a:xfrm>
              <a:off x="-572690" y="3612989"/>
              <a:ext cx="214313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704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D_Art_SecondLogo"/>
          <p:cNvSpPr/>
          <p:nvPr userDrawn="1"/>
        </p:nvSpPr>
        <p:spPr>
          <a:xfrm>
            <a:off x="0" y="0"/>
            <a:ext cx="11934000" cy="69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>
              <a:solidFill>
                <a:schemeClr val="tx1"/>
              </a:solidFill>
            </a:endParaRPr>
          </a:p>
        </p:txBody>
      </p:sp>
      <p:pic>
        <p:nvPicPr>
          <p:cNvPr id="14" name="SD_Art_SecondLogo_bmkArt">
            <a:extLst>
              <a:ext uri="{FF2B5EF4-FFF2-40B4-BE49-F238E27FC236}">
                <a16:creationId xmlns:a16="http://schemas.microsoft.com/office/drawing/2014/main" id="{ABF381F3-487A-46BA-B253-3222ECE20B8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26124" cy="694800"/>
          </a:xfrm>
          <a:prstGeom prst="rect">
            <a:avLst/>
          </a:prstGeom>
        </p:spPr>
      </p:pic>
      <p:cxnSp>
        <p:nvCxnSpPr>
          <p:cNvPr id="11" name="Bund streg 1"/>
          <p:cNvCxnSpPr/>
          <p:nvPr userDrawn="1"/>
        </p:nvCxnSpPr>
        <p:spPr>
          <a:xfrm>
            <a:off x="538163" y="6381966"/>
            <a:ext cx="11110912" cy="0"/>
          </a:xfrm>
          <a:prstGeom prst="line">
            <a:avLst/>
          </a:prstGeom>
          <a:ln w="12700">
            <a:solidFill>
              <a:srgbClr val="A2A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38163" y="945518"/>
            <a:ext cx="11110912" cy="73088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8163" y="1736725"/>
            <a:ext cx="11110912" cy="43926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0969259" y="6392982"/>
            <a:ext cx="664309" cy="29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67EC89C-17A0-4E64-A6D2-B825673CEEDF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18" name="SD_FLD_PresentationTitle"/>
          <p:cNvSpPr/>
          <p:nvPr userDrawn="1"/>
        </p:nvSpPr>
        <p:spPr>
          <a:xfrm>
            <a:off x="538164" y="6396448"/>
            <a:ext cx="4050269" cy="29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l">
              <a:lnSpc>
                <a:spcPct val="110000"/>
              </a:lnSpc>
            </a:pPr>
            <a:r>
              <a:rPr lang="da-DK" sz="9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 nye ferielov</a:t>
            </a:r>
            <a:endParaRPr lang="da-DK" sz="9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SD_FLD_DocumentDate"/>
          <p:cNvSpPr/>
          <p:nvPr userDrawn="1"/>
        </p:nvSpPr>
        <p:spPr>
          <a:xfrm>
            <a:off x="4763058" y="6392983"/>
            <a:ext cx="2664297" cy="297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algn="ctr" defTabSz="1219170" rtl="0" eaLnBrk="1" latinLnBrk="0" hangingPunct="1">
              <a:lnSpc>
                <a:spcPct val="110000"/>
              </a:lnSpc>
            </a:pPr>
            <a:endParaRPr lang="da-DK" sz="9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8" r:id="rId5"/>
    <p:sldLayoutId id="2147483659" r:id="rId6"/>
    <p:sldLayoutId id="2147483660" r:id="rId7"/>
    <p:sldLayoutId id="2147483654" r:id="rId8"/>
    <p:sldLayoutId id="2147483655" r:id="rId9"/>
  </p:sldLayoutIdLst>
  <p:hf hdr="0" ftr="0" dt="0"/>
  <p:txStyles>
    <p:titleStyle>
      <a:lvl1pPr algn="l" defTabSz="121917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50000" indent="-450000" algn="l" defTabSz="1219170" rtl="0" eaLnBrk="1" latinLnBrk="0" hangingPunct="1">
        <a:lnSpc>
          <a:spcPct val="91000"/>
        </a:lnSpc>
        <a:spcBef>
          <a:spcPts val="1000"/>
        </a:spcBef>
        <a:buSzPct val="110000"/>
        <a:buFont typeface="Arial" panose="020B0604020202020204" pitchFamily="34" charset="0"/>
        <a:buChar char="●"/>
        <a:defRPr sz="21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20000" indent="-270000" algn="l" defTabSz="1219170" rtl="0" eaLnBrk="1" latinLnBrk="0" hangingPunct="1">
        <a:spcBef>
          <a:spcPts val="1000"/>
        </a:spcBef>
        <a:buSzPct val="90000"/>
        <a:buFont typeface="Arial" panose="020B0604020202020204" pitchFamily="34" charset="0"/>
        <a:buChar char="●"/>
        <a:defRPr sz="18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1008000" indent="-288000" algn="l" defTabSz="1219170" rtl="0" eaLnBrk="1" latinLnBrk="0" hangingPunct="1"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288000" algn="l" defTabSz="1219170" rtl="0" eaLnBrk="1" latinLnBrk="0" hangingPunct="1"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84000" indent="-288000" algn="l" defTabSz="1219170" rtl="0" eaLnBrk="1" latinLnBrk="0" hangingPunct="1"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virk.dk/ny-ferielo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654646-82D2-AC48-AB70-92EEE355FFAE}"/>
              </a:ext>
            </a:extLst>
          </p:cNvPr>
          <p:cNvSpPr/>
          <p:nvPr/>
        </p:nvSpPr>
        <p:spPr>
          <a:xfrm>
            <a:off x="0" y="5669686"/>
            <a:ext cx="706650" cy="706650"/>
          </a:xfrm>
          <a:prstGeom prst="rect">
            <a:avLst/>
          </a:prstGeom>
          <a:solidFill>
            <a:srgbClr val="E2ECC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D4E7D6-7E58-6344-8182-97A844F5AF92}"/>
              </a:ext>
            </a:extLst>
          </p:cNvPr>
          <p:cNvSpPr/>
          <p:nvPr/>
        </p:nvSpPr>
        <p:spPr>
          <a:xfrm>
            <a:off x="0" y="4381"/>
            <a:ext cx="706650" cy="706650"/>
          </a:xfrm>
          <a:prstGeom prst="rect">
            <a:avLst/>
          </a:prstGeom>
          <a:solidFill>
            <a:srgbClr val="E2ECC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B479CD-26FB-124D-8F5B-36CE801BB891}"/>
              </a:ext>
            </a:extLst>
          </p:cNvPr>
          <p:cNvSpPr/>
          <p:nvPr/>
        </p:nvSpPr>
        <p:spPr>
          <a:xfrm>
            <a:off x="1182756" y="4381"/>
            <a:ext cx="706650" cy="706650"/>
          </a:xfrm>
          <a:prstGeom prst="rect">
            <a:avLst/>
          </a:prstGeom>
          <a:solidFill>
            <a:srgbClr val="E2ECC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30AB74-3FE7-0C49-B1E6-0CB3B6AD5FEC}"/>
              </a:ext>
            </a:extLst>
          </p:cNvPr>
          <p:cNvSpPr/>
          <p:nvPr/>
        </p:nvSpPr>
        <p:spPr>
          <a:xfrm>
            <a:off x="11499574" y="5669686"/>
            <a:ext cx="706650" cy="706650"/>
          </a:xfrm>
          <a:prstGeom prst="rect">
            <a:avLst/>
          </a:prstGeom>
          <a:solidFill>
            <a:srgbClr val="E2ECC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F760C7-3007-C841-AEC3-668CC5FA8624}"/>
              </a:ext>
            </a:extLst>
          </p:cNvPr>
          <p:cNvSpPr/>
          <p:nvPr/>
        </p:nvSpPr>
        <p:spPr>
          <a:xfrm>
            <a:off x="6500191" y="6150099"/>
            <a:ext cx="706650" cy="706650"/>
          </a:xfrm>
          <a:prstGeom prst="rect">
            <a:avLst/>
          </a:prstGeom>
          <a:solidFill>
            <a:srgbClr val="E2ECC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4886ED-485F-DE47-9116-9915A6DF9058}"/>
              </a:ext>
            </a:extLst>
          </p:cNvPr>
          <p:cNvSpPr/>
          <p:nvPr/>
        </p:nvSpPr>
        <p:spPr>
          <a:xfrm>
            <a:off x="-1" y="0"/>
            <a:ext cx="12190413" cy="6859588"/>
          </a:xfrm>
          <a:prstGeom prst="rect">
            <a:avLst/>
          </a:prstGeom>
          <a:solidFill>
            <a:srgbClr val="14438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6793B7-BBD4-9A4F-87D8-100B5642944E}"/>
              </a:ext>
            </a:extLst>
          </p:cNvPr>
          <p:cNvSpPr/>
          <p:nvPr/>
        </p:nvSpPr>
        <p:spPr>
          <a:xfrm>
            <a:off x="706650" y="599368"/>
            <a:ext cx="52445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a-DK" sz="4800" b="1">
                <a:solidFill>
                  <a:schemeClr val="bg1"/>
                </a:solidFill>
                <a:latin typeface="Avenir Black" panose="02000503020000020003" pitchFamily="2" charset="0"/>
              </a:rPr>
              <a:t>Den nye Ferielov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DBD6F9-F85E-B84E-B80D-D0E28C714BD5}"/>
              </a:ext>
            </a:extLst>
          </p:cNvPr>
          <p:cNvSpPr/>
          <p:nvPr/>
        </p:nvSpPr>
        <p:spPr>
          <a:xfrm>
            <a:off x="730363" y="1455579"/>
            <a:ext cx="790883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a-DK" sz="1800" dirty="0">
                <a:solidFill>
                  <a:schemeClr val="bg1"/>
                </a:solidFill>
                <a:latin typeface="Avenir Roman" panose="02000503020000020003" pitchFamily="2" charset="0"/>
              </a:rPr>
              <a:t>Det skal I vide som arbejdsgiver</a:t>
            </a:r>
          </a:p>
          <a:p>
            <a:endParaRPr lang="da-DK" sz="1800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sp>
        <p:nvSpPr>
          <p:cNvPr id="30" name="Pentagon 29">
            <a:extLst>
              <a:ext uri="{FF2B5EF4-FFF2-40B4-BE49-F238E27FC236}">
                <a16:creationId xmlns:a16="http://schemas.microsoft.com/office/drawing/2014/main" id="{06215BEC-03C6-0B41-AFC4-62DF017DDFFF}"/>
              </a:ext>
            </a:extLst>
          </p:cNvPr>
          <p:cNvSpPr/>
          <p:nvPr/>
        </p:nvSpPr>
        <p:spPr>
          <a:xfrm>
            <a:off x="6554303" y="-784009"/>
            <a:ext cx="2462400" cy="579600"/>
          </a:xfrm>
          <a:prstGeom prst="homePlate">
            <a:avLst>
              <a:gd name="adj" fmla="val 24992"/>
            </a:avLst>
          </a:prstGeom>
          <a:solidFill>
            <a:srgbClr val="A8D9E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C75D29-4869-334A-B8B5-09FC019649B9}"/>
              </a:ext>
            </a:extLst>
          </p:cNvPr>
          <p:cNvSpPr/>
          <p:nvPr/>
        </p:nvSpPr>
        <p:spPr>
          <a:xfrm>
            <a:off x="3211670" y="-793790"/>
            <a:ext cx="1544938" cy="579600"/>
          </a:xfrm>
          <a:prstGeom prst="rect">
            <a:avLst/>
          </a:prstGeom>
          <a:solidFill>
            <a:srgbClr val="2570B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FB4B37-3C7F-BB49-80D6-49E5CFD12ECD}"/>
              </a:ext>
            </a:extLst>
          </p:cNvPr>
          <p:cNvSpPr/>
          <p:nvPr/>
        </p:nvSpPr>
        <p:spPr>
          <a:xfrm>
            <a:off x="1622800" y="-784009"/>
            <a:ext cx="1544938" cy="579600"/>
          </a:xfrm>
          <a:prstGeom prst="rect">
            <a:avLst/>
          </a:prstGeom>
          <a:solidFill>
            <a:srgbClr val="1F5C9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8277EC-CF3A-0746-970D-4425F451A4F1}"/>
              </a:ext>
            </a:extLst>
          </p:cNvPr>
          <p:cNvSpPr/>
          <p:nvPr/>
        </p:nvSpPr>
        <p:spPr>
          <a:xfrm>
            <a:off x="42647" y="-777130"/>
            <a:ext cx="1544938" cy="579600"/>
          </a:xfrm>
          <a:prstGeom prst="rect">
            <a:avLst/>
          </a:prstGeom>
          <a:solidFill>
            <a:srgbClr val="15438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62FA2B-BABC-AC4B-9066-B5948D151435}"/>
              </a:ext>
            </a:extLst>
          </p:cNvPr>
          <p:cNvSpPr/>
          <p:nvPr/>
        </p:nvSpPr>
        <p:spPr>
          <a:xfrm>
            <a:off x="15769" y="-1117825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#154389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9814321-A353-C34E-992D-332238FFB432}"/>
              </a:ext>
            </a:extLst>
          </p:cNvPr>
          <p:cNvSpPr/>
          <p:nvPr/>
        </p:nvSpPr>
        <p:spPr>
          <a:xfrm>
            <a:off x="1580892" y="-1117825"/>
            <a:ext cx="941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#1F5C9E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8344EE9-560A-6146-AB8F-59CCBBC3B047}"/>
              </a:ext>
            </a:extLst>
          </p:cNvPr>
          <p:cNvSpPr/>
          <p:nvPr/>
        </p:nvSpPr>
        <p:spPr>
          <a:xfrm>
            <a:off x="3206929" y="-1117825"/>
            <a:ext cx="901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#2570B0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43EB64C-49CD-1946-8B3A-AC60B2F670DA}"/>
              </a:ext>
            </a:extLst>
          </p:cNvPr>
          <p:cNvSpPr/>
          <p:nvPr/>
        </p:nvSpPr>
        <p:spPr>
          <a:xfrm>
            <a:off x="4842747" y="-1117825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#2E87C3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75C7EC-8D43-5340-A73F-79A14C56ADE3}"/>
              </a:ext>
            </a:extLst>
          </p:cNvPr>
          <p:cNvSpPr/>
          <p:nvPr/>
        </p:nvSpPr>
        <p:spPr>
          <a:xfrm>
            <a:off x="6554303" y="-1117825"/>
            <a:ext cx="9525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#A8D9E5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238A22C-CD9A-7143-857E-0C430FEDFD18}"/>
              </a:ext>
            </a:extLst>
          </p:cNvPr>
          <p:cNvSpPr/>
          <p:nvPr/>
        </p:nvSpPr>
        <p:spPr>
          <a:xfrm>
            <a:off x="4800540" y="-784009"/>
            <a:ext cx="1544938" cy="579600"/>
          </a:xfrm>
          <a:prstGeom prst="rect">
            <a:avLst/>
          </a:prstGeom>
          <a:solidFill>
            <a:srgbClr val="2E87C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0E158CA-6F35-924F-9000-B8CCAF1CE63B}"/>
              </a:ext>
            </a:extLst>
          </p:cNvPr>
          <p:cNvSpPr/>
          <p:nvPr/>
        </p:nvSpPr>
        <p:spPr>
          <a:xfrm>
            <a:off x="9119542" y="-784009"/>
            <a:ext cx="1544938" cy="579600"/>
          </a:xfrm>
          <a:prstGeom prst="rect">
            <a:avLst/>
          </a:prstGeom>
          <a:solidFill>
            <a:srgbClr val="25AFE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439544E-28C8-314A-B6FB-6BAFB734D827}"/>
              </a:ext>
            </a:extLst>
          </p:cNvPr>
          <p:cNvSpPr/>
          <p:nvPr/>
        </p:nvSpPr>
        <p:spPr>
          <a:xfrm>
            <a:off x="9119542" y="-1117825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#25AFE5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F0769B7-3755-7D4C-8E5F-D7473AA836DC}"/>
              </a:ext>
            </a:extLst>
          </p:cNvPr>
          <p:cNvSpPr/>
          <p:nvPr/>
        </p:nvSpPr>
        <p:spPr>
          <a:xfrm>
            <a:off x="10966630" y="-784009"/>
            <a:ext cx="1544938" cy="579600"/>
          </a:xfrm>
          <a:prstGeom prst="rect">
            <a:avLst/>
          </a:prstGeom>
          <a:solidFill>
            <a:srgbClr val="E6521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864E6A2-1152-1642-84CD-EC22DEAA7988}"/>
              </a:ext>
            </a:extLst>
          </p:cNvPr>
          <p:cNvSpPr/>
          <p:nvPr/>
        </p:nvSpPr>
        <p:spPr>
          <a:xfrm>
            <a:off x="10966630" y="-1117825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#E6521D</a:t>
            </a:r>
          </a:p>
        </p:txBody>
      </p:sp>
      <p:pic>
        <p:nvPicPr>
          <p:cNvPr id="28" name="Content Placeholder 20">
            <a:extLst>
              <a:ext uri="{FF2B5EF4-FFF2-40B4-BE49-F238E27FC236}">
                <a16:creationId xmlns:a16="http://schemas.microsoft.com/office/drawing/2014/main" id="{D9589013-4FDB-A146-ABE9-EFB06F2E4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30" y="6238107"/>
            <a:ext cx="784190" cy="1024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A56BE91-84D7-FC42-8B9C-46C9055BD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80" y="6238107"/>
            <a:ext cx="1083649" cy="13221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5757E07-C8DC-D147-A989-B319756B28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381" y="6184129"/>
            <a:ext cx="1195348" cy="27429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460EB45-0325-6543-A288-50EBF9C885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006" y="2205658"/>
            <a:ext cx="10693400" cy="3429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0758194-896A-C64E-963B-5065BFD6EE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" y="1898607"/>
            <a:ext cx="10664624" cy="393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8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D44FC-4695-8742-9A2E-06BBEA6EB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EF5B4-2BB3-8945-B46D-8D6DEE6A6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2A36F-965B-9E4F-A9B6-2C65F8514C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D43A1E-7D3B-D046-8D3E-31403F34AB55}"/>
              </a:ext>
            </a:extLst>
          </p:cNvPr>
          <p:cNvSpPr/>
          <p:nvPr/>
        </p:nvSpPr>
        <p:spPr>
          <a:xfrm>
            <a:off x="0" y="0"/>
            <a:ext cx="12190413" cy="6859587"/>
          </a:xfrm>
          <a:prstGeom prst="rect">
            <a:avLst/>
          </a:prstGeom>
          <a:solidFill>
            <a:srgbClr val="25A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1EE269C-1D46-FF48-97AE-C8495A44B9FF}"/>
              </a:ext>
            </a:extLst>
          </p:cNvPr>
          <p:cNvSpPr txBox="1">
            <a:spLocks/>
          </p:cNvSpPr>
          <p:nvPr/>
        </p:nvSpPr>
        <p:spPr>
          <a:xfrm>
            <a:off x="497512" y="945518"/>
            <a:ext cx="11110912" cy="73088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7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sz="3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Indberet for alle i overgangsåret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5DE20011-7D56-DF47-A0A4-81C8B5EC75C9}"/>
              </a:ext>
            </a:extLst>
          </p:cNvPr>
          <p:cNvSpPr/>
          <p:nvPr/>
        </p:nvSpPr>
        <p:spPr>
          <a:xfrm>
            <a:off x="478582" y="2204482"/>
            <a:ext cx="3811262" cy="864096"/>
          </a:xfrm>
          <a:prstGeom prst="homePlate">
            <a:avLst>
              <a:gd name="adj" fmla="val 31527"/>
            </a:avLst>
          </a:prstGeom>
          <a:solidFill>
            <a:srgbClr val="22428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72000" rtlCol="0" anchor="ctr"/>
          <a:lstStyle/>
          <a:p>
            <a:r>
              <a:rPr lang="da-DK" sz="1800" dirty="0">
                <a:solidFill>
                  <a:schemeClr val="bg1"/>
                </a:solidFill>
              </a:rPr>
              <a:t>Timelønnede og fratrådte i FerieKonto</a:t>
            </a:r>
            <a:endParaRPr lang="da-DK" sz="1800" b="1" dirty="0">
              <a:solidFill>
                <a:schemeClr val="bg1"/>
              </a:solidFill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8DDB2335-9C74-DA43-AB92-A31794FED837}"/>
              </a:ext>
            </a:extLst>
          </p:cNvPr>
          <p:cNvSpPr/>
          <p:nvPr/>
        </p:nvSpPr>
        <p:spPr>
          <a:xfrm>
            <a:off x="478583" y="3465210"/>
            <a:ext cx="3811262" cy="864096"/>
          </a:xfrm>
          <a:prstGeom prst="homePlate">
            <a:avLst>
              <a:gd name="adj" fmla="val 31527"/>
            </a:avLst>
          </a:prstGeom>
          <a:solidFill>
            <a:srgbClr val="22428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72000" rtlCol="0" anchor="ctr"/>
          <a:lstStyle/>
          <a:p>
            <a:r>
              <a:rPr lang="da-DK" sz="1800" dirty="0">
                <a:solidFill>
                  <a:schemeClr val="bg1"/>
                </a:solidFill>
              </a:rPr>
              <a:t>Timelønnede og fratrådte i Feriepengeinfo</a:t>
            </a:r>
            <a:endParaRPr lang="da-DK" sz="1800" b="1" dirty="0">
              <a:solidFill>
                <a:schemeClr val="bg1"/>
              </a:solidFill>
            </a:endParaRPr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BE60669D-EF7F-A242-BD67-AC58F6C239FE}"/>
              </a:ext>
            </a:extLst>
          </p:cNvPr>
          <p:cNvSpPr/>
          <p:nvPr/>
        </p:nvSpPr>
        <p:spPr>
          <a:xfrm>
            <a:off x="478583" y="4725938"/>
            <a:ext cx="3811262" cy="864096"/>
          </a:xfrm>
          <a:prstGeom prst="homePlate">
            <a:avLst>
              <a:gd name="adj" fmla="val 31527"/>
            </a:avLst>
          </a:prstGeom>
          <a:solidFill>
            <a:srgbClr val="22428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72000" rtlCol="0" anchor="ctr"/>
          <a:lstStyle/>
          <a:p>
            <a:r>
              <a:rPr lang="da-DK" sz="1800" dirty="0">
                <a:solidFill>
                  <a:schemeClr val="bg1"/>
                </a:solidFill>
              </a:rPr>
              <a:t>Funktionærer i fortsat ansættelse</a:t>
            </a:r>
            <a:endParaRPr lang="da-DK" sz="1800" b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6CDABE-B804-134C-9549-2E46DFC37E03}"/>
              </a:ext>
            </a:extLst>
          </p:cNvPr>
          <p:cNvCxnSpPr>
            <a:cxnSpLocks/>
          </p:cNvCxnSpPr>
          <p:nvPr/>
        </p:nvCxnSpPr>
        <p:spPr>
          <a:xfrm>
            <a:off x="5519142" y="2637706"/>
            <a:ext cx="58582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192C22-3FF7-8B4E-B635-A2CF533B6B5A}"/>
              </a:ext>
            </a:extLst>
          </p:cNvPr>
          <p:cNvCxnSpPr>
            <a:cxnSpLocks/>
          </p:cNvCxnSpPr>
          <p:nvPr/>
        </p:nvCxnSpPr>
        <p:spPr>
          <a:xfrm>
            <a:off x="5519142" y="3888282"/>
            <a:ext cx="58582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F389E3-A6D0-824D-A62A-5C878F0B6F48}"/>
              </a:ext>
            </a:extLst>
          </p:cNvPr>
          <p:cNvCxnSpPr>
            <a:cxnSpLocks/>
          </p:cNvCxnSpPr>
          <p:nvPr/>
        </p:nvCxnSpPr>
        <p:spPr>
          <a:xfrm>
            <a:off x="5519142" y="5158821"/>
            <a:ext cx="340970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entagon 16">
            <a:extLst>
              <a:ext uri="{FF2B5EF4-FFF2-40B4-BE49-F238E27FC236}">
                <a16:creationId xmlns:a16="http://schemas.microsoft.com/office/drawing/2014/main" id="{3362215C-2D50-FE49-AB21-61D87E58132F}"/>
              </a:ext>
            </a:extLst>
          </p:cNvPr>
          <p:cNvSpPr/>
          <p:nvPr/>
        </p:nvSpPr>
        <p:spPr>
          <a:xfrm>
            <a:off x="9090212" y="2205658"/>
            <a:ext cx="2543612" cy="33843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800" dirty="0">
                <a:solidFill>
                  <a:srgbClr val="224284"/>
                </a:solidFill>
              </a:rPr>
              <a:t>Lønmodtagernes Feriemidler</a:t>
            </a:r>
            <a:endParaRPr lang="da-DK" sz="1800" b="1" dirty="0">
              <a:solidFill>
                <a:srgbClr val="224284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8574765-7A0F-0549-891D-ACC0DF1FD244}"/>
              </a:ext>
            </a:extLst>
          </p:cNvPr>
          <p:cNvCxnSpPr>
            <a:cxnSpLocks/>
          </p:cNvCxnSpPr>
          <p:nvPr/>
        </p:nvCxnSpPr>
        <p:spPr>
          <a:xfrm>
            <a:off x="8356472" y="2637706"/>
            <a:ext cx="58582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94E2C65-D7EE-7644-9B98-4965548A0B94}"/>
              </a:ext>
            </a:extLst>
          </p:cNvPr>
          <p:cNvCxnSpPr>
            <a:cxnSpLocks/>
          </p:cNvCxnSpPr>
          <p:nvPr/>
        </p:nvCxnSpPr>
        <p:spPr>
          <a:xfrm>
            <a:off x="8356472" y="3888282"/>
            <a:ext cx="58582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entagon 10">
            <a:extLst>
              <a:ext uri="{FF2B5EF4-FFF2-40B4-BE49-F238E27FC236}">
                <a16:creationId xmlns:a16="http://schemas.microsoft.com/office/drawing/2014/main" id="{4BC77562-9981-1D48-B8EC-C294E65B3701}"/>
              </a:ext>
            </a:extLst>
          </p:cNvPr>
          <p:cNvSpPr/>
          <p:nvPr/>
        </p:nvSpPr>
        <p:spPr>
          <a:xfrm>
            <a:off x="6239222" y="2204482"/>
            <a:ext cx="1982469" cy="864000"/>
          </a:xfrm>
          <a:prstGeom prst="homePlate">
            <a:avLst>
              <a:gd name="adj" fmla="val 31527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da-DK" sz="1800" dirty="0">
                <a:solidFill>
                  <a:srgbClr val="224284"/>
                </a:solidFill>
              </a:rPr>
              <a:t>FerieKonto</a:t>
            </a:r>
            <a:endParaRPr lang="da-DK" sz="1800" b="1" dirty="0">
              <a:solidFill>
                <a:srgbClr val="224284"/>
              </a:solidFill>
            </a:endParaRP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CB13AC10-9344-C44E-8425-89D132465FF2}"/>
              </a:ext>
            </a:extLst>
          </p:cNvPr>
          <p:cNvSpPr/>
          <p:nvPr/>
        </p:nvSpPr>
        <p:spPr>
          <a:xfrm>
            <a:off x="6239222" y="3465306"/>
            <a:ext cx="1982469" cy="864000"/>
          </a:xfrm>
          <a:prstGeom prst="homePlate">
            <a:avLst>
              <a:gd name="adj" fmla="val 31527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da-DK" sz="1800" dirty="0">
                <a:solidFill>
                  <a:srgbClr val="224284"/>
                </a:solidFill>
              </a:rPr>
              <a:t>Feriepengeinfo</a:t>
            </a:r>
            <a:endParaRPr lang="da-DK" sz="1800" b="1" dirty="0">
              <a:solidFill>
                <a:srgbClr val="224284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EA196A-0550-9443-A76B-457B7601B468}"/>
              </a:ext>
            </a:extLst>
          </p:cNvPr>
          <p:cNvGrpSpPr/>
          <p:nvPr/>
        </p:nvGrpSpPr>
        <p:grpSpPr>
          <a:xfrm>
            <a:off x="7103318" y="909514"/>
            <a:ext cx="3096344" cy="3434264"/>
            <a:chOff x="7103318" y="909514"/>
            <a:chExt cx="3096344" cy="343426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438B85F-90BD-2E46-B65D-5CF3053CAD21}"/>
                </a:ext>
              </a:extLst>
            </p:cNvPr>
            <p:cNvGrpSpPr/>
            <p:nvPr/>
          </p:nvGrpSpPr>
          <p:grpSpPr>
            <a:xfrm>
              <a:off x="7103318" y="909514"/>
              <a:ext cx="3096344" cy="1296144"/>
              <a:chOff x="7103318" y="909514"/>
              <a:chExt cx="3096344" cy="1296144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E4BC354-C83D-4C4A-8014-59A63AE09B42}"/>
                  </a:ext>
                </a:extLst>
              </p:cNvPr>
              <p:cNvSpPr txBox="1"/>
              <p:nvPr/>
            </p:nvSpPr>
            <p:spPr>
              <a:xfrm>
                <a:off x="7103318" y="909514"/>
                <a:ext cx="3096344" cy="844810"/>
              </a:xfrm>
              <a:prstGeom prst="rect">
                <a:avLst/>
              </a:prstGeom>
              <a:solidFill>
                <a:srgbClr val="E6521D"/>
              </a:solidFill>
              <a:ln w="25400">
                <a:solidFill>
                  <a:srgbClr val="E6521D"/>
                </a:solidFill>
              </a:ln>
            </p:spPr>
            <p:txBody>
              <a:bodyPr wrap="square" lIns="144000" tIns="144000" rIns="144000" bIns="144000" rtlCol="0">
                <a:spAutoFit/>
              </a:bodyPr>
              <a:lstStyle/>
              <a:p>
                <a:pPr algn="ctr"/>
                <a:r>
                  <a:rPr lang="da-DK" sz="1800" b="1" dirty="0" err="1">
                    <a:solidFill>
                      <a:schemeClr val="bg1"/>
                    </a:solidFill>
                  </a:rPr>
                  <a:t>31.12. 2020</a:t>
                </a:r>
              </a:p>
              <a:p>
                <a:pPr algn="ctr"/>
                <a:r>
                  <a:rPr lang="da-DK" sz="1800" dirty="0">
                    <a:solidFill>
                      <a:schemeClr val="bg1"/>
                    </a:solidFill>
                  </a:rPr>
                  <a:t>Automatisk overførsel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9149D78-919A-0A41-9920-6FFCEDA769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1490" y="1734140"/>
                <a:ext cx="0" cy="471518"/>
              </a:xfrm>
              <a:prstGeom prst="line">
                <a:avLst/>
              </a:prstGeom>
              <a:ln w="25400">
                <a:solidFill>
                  <a:srgbClr val="E6521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9AAC969-9F64-9242-B271-49EDF89969F7}"/>
                </a:ext>
              </a:extLst>
            </p:cNvPr>
            <p:cNvSpPr/>
            <p:nvPr/>
          </p:nvSpPr>
          <p:spPr>
            <a:xfrm>
              <a:off x="7583926" y="2205481"/>
              <a:ext cx="2138297" cy="2138297"/>
            </a:xfrm>
            <a:prstGeom prst="ellipse">
              <a:avLst/>
            </a:prstGeom>
            <a:noFill/>
            <a:ln w="25400">
              <a:solidFill>
                <a:srgbClr val="E652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F8B191F-6709-2544-BC39-B98713246F21}"/>
              </a:ext>
            </a:extLst>
          </p:cNvPr>
          <p:cNvSpPr txBox="1"/>
          <p:nvPr/>
        </p:nvSpPr>
        <p:spPr>
          <a:xfrm>
            <a:off x="3358902" y="5316089"/>
            <a:ext cx="558556" cy="230400"/>
          </a:xfrm>
          <a:prstGeom prst="rect">
            <a:avLst/>
          </a:prstGeom>
          <a:solidFill>
            <a:srgbClr val="E6521D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a-DK" sz="1100" b="1" dirty="0">
                <a:solidFill>
                  <a:schemeClr val="bg1"/>
                </a:solidFill>
              </a:rPr>
              <a:t>NYT</a:t>
            </a:r>
            <a:endParaRPr lang="da-DK" sz="1100" b="1" dirty="0" err="1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C715EA-D739-F24F-914C-938F0AAB2351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  <p:sp>
        <p:nvSpPr>
          <p:cNvPr id="26" name="Pentagon 16">
            <a:extLst>
              <a:ext uri="{FF2B5EF4-FFF2-40B4-BE49-F238E27FC236}">
                <a16:creationId xmlns:a16="http://schemas.microsoft.com/office/drawing/2014/main" id="{4A6FC3E1-69A1-4C45-9E49-CDF0E4D5D77D}"/>
              </a:ext>
            </a:extLst>
          </p:cNvPr>
          <p:cNvSpPr/>
          <p:nvPr/>
        </p:nvSpPr>
        <p:spPr>
          <a:xfrm>
            <a:off x="5017527" y="2205658"/>
            <a:ext cx="429607" cy="33843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a-DK" sz="1800" dirty="0" err="1">
                <a:solidFill>
                  <a:srgbClr val="224284"/>
                </a:solidFill>
              </a:rPr>
              <a:t>eIndkomst</a:t>
            </a:r>
            <a:endParaRPr lang="da-DK" sz="1800" b="1" dirty="0">
              <a:solidFill>
                <a:srgbClr val="224284"/>
              </a:solidFill>
            </a:endParaRPr>
          </a:p>
        </p:txBody>
      </p:sp>
      <p:cxnSp>
        <p:nvCxnSpPr>
          <p:cNvPr id="27" name="Straight Arrow Connector 15">
            <a:extLst>
              <a:ext uri="{FF2B5EF4-FFF2-40B4-BE49-F238E27FC236}">
                <a16:creationId xmlns:a16="http://schemas.microsoft.com/office/drawing/2014/main" id="{0AE27C2C-5030-4A36-901F-E620A16DC9DA}"/>
              </a:ext>
            </a:extLst>
          </p:cNvPr>
          <p:cNvCxnSpPr>
            <a:cxnSpLocks/>
          </p:cNvCxnSpPr>
          <p:nvPr/>
        </p:nvCxnSpPr>
        <p:spPr>
          <a:xfrm>
            <a:off x="4341685" y="2637706"/>
            <a:ext cx="58582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34">
            <a:extLst>
              <a:ext uri="{FF2B5EF4-FFF2-40B4-BE49-F238E27FC236}">
                <a16:creationId xmlns:a16="http://schemas.microsoft.com/office/drawing/2014/main" id="{B0DE6998-84CD-41AF-B19F-6F765AFF850E}"/>
              </a:ext>
            </a:extLst>
          </p:cNvPr>
          <p:cNvCxnSpPr>
            <a:cxnSpLocks/>
          </p:cNvCxnSpPr>
          <p:nvPr/>
        </p:nvCxnSpPr>
        <p:spPr>
          <a:xfrm>
            <a:off x="4341685" y="3888282"/>
            <a:ext cx="58582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35">
            <a:extLst>
              <a:ext uri="{FF2B5EF4-FFF2-40B4-BE49-F238E27FC236}">
                <a16:creationId xmlns:a16="http://schemas.microsoft.com/office/drawing/2014/main" id="{E81D211D-41C4-484F-A5EB-DDF43A99DFFB}"/>
              </a:ext>
            </a:extLst>
          </p:cNvPr>
          <p:cNvCxnSpPr>
            <a:cxnSpLocks/>
          </p:cNvCxnSpPr>
          <p:nvPr/>
        </p:nvCxnSpPr>
        <p:spPr>
          <a:xfrm>
            <a:off x="4341685" y="5158821"/>
            <a:ext cx="58582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03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2" grpId="0" animBg="1"/>
      <p:bldP spid="17" grpId="0" animBg="1"/>
      <p:bldP spid="11" grpId="0" animBg="1"/>
      <p:bldP spid="12" grpId="0" animBg="1"/>
      <p:bldP spid="3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984340-8786-D546-BC4D-1FD75BDDBD7A}"/>
              </a:ext>
            </a:extLst>
          </p:cNvPr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14438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F3681-D92F-654C-ABC6-F63A47C01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624" y="304276"/>
            <a:ext cx="1267200" cy="3206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17BD6C9-2194-4F30-B85A-FC9506C0E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765498"/>
            <a:ext cx="11110912" cy="730882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2 typer funktionærer i overgangsåret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6260E4-FFEA-4304-A515-79FEA4FD1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2" y="1741479"/>
            <a:ext cx="4302835" cy="4392612"/>
          </a:xfrm>
          <a:solidFill>
            <a:schemeClr val="bg1"/>
          </a:solidFill>
        </p:spPr>
        <p:txBody>
          <a:bodyPr lIns="360000" tIns="360000" rIns="360000" bIns="360000"/>
          <a:lstStyle/>
          <a:p>
            <a:pPr marL="0" indent="0">
              <a:buNone/>
            </a:pPr>
            <a:r>
              <a:rPr lang="da-DK" sz="1800" dirty="0">
                <a:solidFill>
                  <a:srgbClr val="1E4485"/>
                </a:solidFill>
              </a:rPr>
              <a:t>Fratrådt funktionær: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2CCF3315-748B-A94A-A73C-F046D0657510}"/>
              </a:ext>
            </a:extLst>
          </p:cNvPr>
          <p:cNvSpPr txBox="1">
            <a:spLocks/>
          </p:cNvSpPr>
          <p:nvPr/>
        </p:nvSpPr>
        <p:spPr>
          <a:xfrm>
            <a:off x="538163" y="4183125"/>
            <a:ext cx="4301214" cy="1953700"/>
          </a:xfrm>
          <a:prstGeom prst="rect">
            <a:avLst/>
          </a:prstGeom>
          <a:noFill/>
        </p:spPr>
        <p:txBody>
          <a:bodyPr vert="horz" lIns="360000" tIns="360000" rIns="360000" bIns="360000" rtlCol="0" anchor="t" anchorCtr="0">
            <a:noAutofit/>
          </a:bodyPr>
          <a:lstStyle>
            <a:lvl1pPr marL="450000" indent="-450000" algn="l" defTabSz="1219170" rtl="0" eaLnBrk="1" latinLnBrk="0" hangingPunct="1">
              <a:lnSpc>
                <a:spcPct val="91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●"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1219170" rtl="0" eaLnBrk="1" latinLnBrk="0" hangingPunct="1">
              <a:spcBef>
                <a:spcPts val="1000"/>
              </a:spcBef>
              <a:buSzPct val="90000"/>
              <a:buFont typeface="Arial" panose="020B0604020202020204" pitchFamily="34" charset="0"/>
              <a:buChar char="●"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008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4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b="0" dirty="0">
                <a:solidFill>
                  <a:srgbClr val="1E4485"/>
                </a:solidFill>
              </a:rPr>
              <a:t>Medarbejderen fratræder mellem</a:t>
            </a:r>
            <a:br>
              <a:rPr lang="da-DK" sz="1600" b="0" dirty="0">
                <a:solidFill>
                  <a:srgbClr val="1E4485"/>
                </a:solidFill>
              </a:rPr>
            </a:br>
            <a:r>
              <a:rPr lang="da-DK" sz="1600" dirty="0">
                <a:solidFill>
                  <a:srgbClr val="1E4485"/>
                </a:solidFill>
              </a:rPr>
              <a:t>1. september 2019 – 31. august 2020</a:t>
            </a:r>
            <a:endParaRPr lang="da-DK" sz="2000" b="0" dirty="0">
              <a:solidFill>
                <a:srgbClr val="1E4485"/>
              </a:solidFill>
            </a:endParaRPr>
          </a:p>
        </p:txBody>
      </p:sp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B6921A59-BA4A-5846-A604-AD43D981C921}"/>
              </a:ext>
            </a:extLst>
          </p:cNvPr>
          <p:cNvSpPr txBox="1">
            <a:spLocks/>
          </p:cNvSpPr>
          <p:nvPr/>
        </p:nvSpPr>
        <p:spPr>
          <a:xfrm>
            <a:off x="9839622" y="3100271"/>
            <a:ext cx="1944216" cy="303382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marL="450000" indent="-450000" algn="l" defTabSz="1219170" rtl="0" eaLnBrk="1" latinLnBrk="0" hangingPunct="1">
              <a:lnSpc>
                <a:spcPct val="91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●"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1219170" rtl="0" eaLnBrk="1" latinLnBrk="0" hangingPunct="1">
              <a:spcBef>
                <a:spcPts val="1000"/>
              </a:spcBef>
              <a:buSzPct val="90000"/>
              <a:buFont typeface="Arial" panose="020B0604020202020204" pitchFamily="34" charset="0"/>
              <a:buChar char="●"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008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4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b="0" dirty="0">
                <a:solidFill>
                  <a:schemeClr val="bg1"/>
                </a:solidFill>
              </a:rPr>
              <a:t>Feriepenge for medarbejdere, der er ansat fra </a:t>
            </a:r>
            <a:r>
              <a:rPr lang="da-DK" sz="1600" dirty="0">
                <a:solidFill>
                  <a:schemeClr val="bg1"/>
                </a:solidFill>
              </a:rPr>
              <a:t>1. september 2020 </a:t>
            </a:r>
            <a:r>
              <a:rPr lang="da-DK" sz="1600" b="0" dirty="0">
                <a:solidFill>
                  <a:schemeClr val="bg1"/>
                </a:solidFill>
              </a:rPr>
              <a:t>skal ikke indberettes til Lønmodtagernes Feriemidler.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5A8EFD-0B16-4D28-8380-5E2A00F27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chemeClr val="bg1"/>
                </a:solidFill>
              </a:rPr>
              <a:pPr/>
              <a:t>10</a:t>
            </a:fld>
            <a:endParaRPr lang="da-DK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DDF5CF-FF6E-834D-A215-6B5747BB3221}"/>
              </a:ext>
            </a:extLst>
          </p:cNvPr>
          <p:cNvGrpSpPr/>
          <p:nvPr/>
        </p:nvGrpSpPr>
        <p:grpSpPr>
          <a:xfrm>
            <a:off x="5144066" y="1741479"/>
            <a:ext cx="4392488" cy="4392612"/>
            <a:chOff x="5144066" y="1741479"/>
            <a:chExt cx="4392488" cy="4392612"/>
          </a:xfrm>
        </p:grpSpPr>
        <p:sp>
          <p:nvSpPr>
            <p:cNvPr id="7" name="Pladsholder til indhold 2">
              <a:extLst>
                <a:ext uri="{FF2B5EF4-FFF2-40B4-BE49-F238E27FC236}">
                  <a16:creationId xmlns:a16="http://schemas.microsoft.com/office/drawing/2014/main" id="{FD85A0D8-6B26-C043-A564-DA5A94121DC0}"/>
                </a:ext>
              </a:extLst>
            </p:cNvPr>
            <p:cNvSpPr txBox="1">
              <a:spLocks/>
            </p:cNvSpPr>
            <p:nvPr/>
          </p:nvSpPr>
          <p:spPr>
            <a:xfrm>
              <a:off x="5144066" y="1741479"/>
              <a:ext cx="4392488" cy="439261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360000" tIns="360000" rIns="360000" bIns="360000" rtlCol="0">
              <a:noAutofit/>
            </a:bodyPr>
            <a:lstStyle>
              <a:lvl1pPr marL="450000" indent="-450000" algn="l" defTabSz="1219170" rtl="0" eaLnBrk="1" latinLnBrk="0" hangingPunct="1">
                <a:lnSpc>
                  <a:spcPct val="91000"/>
                </a:lnSpc>
                <a:spcBef>
                  <a:spcPts val="1000"/>
                </a:spcBef>
                <a:buSzPct val="110000"/>
                <a:buFont typeface="Arial" panose="020B0604020202020204" pitchFamily="34" charset="0"/>
                <a:buChar char="●"/>
                <a:defRPr sz="21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20000" indent="-270000" algn="l" defTabSz="1219170" rtl="0" eaLnBrk="1" latinLnBrk="0" hangingPunct="1">
                <a:spcBef>
                  <a:spcPts val="1000"/>
                </a:spcBef>
                <a:buSzPct val="90000"/>
                <a:buFont typeface="Arial" panose="020B0604020202020204" pitchFamily="34" charset="0"/>
                <a:buChar char="●"/>
                <a:defRPr sz="18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1008000" indent="-288000" algn="l" defTabSz="1219170" rtl="0" eaLnBrk="1" latinLnBrk="0" hangingPunct="1"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96000" indent="-288000" algn="l" defTabSz="1219170" rtl="0" eaLnBrk="1" latinLnBrk="0" hangingPunct="1"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84000" indent="-288000" algn="l" defTabSz="1219170" rtl="0" eaLnBrk="1" latinLnBrk="0" hangingPunct="1"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a-DK" sz="1800" dirty="0">
                  <a:solidFill>
                    <a:srgbClr val="1E4485"/>
                  </a:solidFill>
                </a:rPr>
                <a:t>Funktionær i fortsat ansættelse:</a:t>
              </a:r>
              <a:r>
                <a:rPr lang="da-DK" dirty="0">
                  <a:solidFill>
                    <a:srgbClr val="1E4485"/>
                  </a:solidFill>
                </a:rPr>
                <a:t> </a:t>
              </a:r>
            </a:p>
            <a:p>
              <a:endParaRPr lang="da-DK" dirty="0">
                <a:solidFill>
                  <a:srgbClr val="1E4485"/>
                </a:solidFill>
              </a:endParaRPr>
            </a:p>
          </p:txBody>
        </p:sp>
        <p:sp>
          <p:nvSpPr>
            <p:cNvPr id="12" name="Pladsholder til indhold 2">
              <a:extLst>
                <a:ext uri="{FF2B5EF4-FFF2-40B4-BE49-F238E27FC236}">
                  <a16:creationId xmlns:a16="http://schemas.microsoft.com/office/drawing/2014/main" id="{CB66F01E-BE6C-A347-AF57-3CED69D8768D}"/>
                </a:ext>
              </a:extLst>
            </p:cNvPr>
            <p:cNvSpPr txBox="1">
              <a:spLocks/>
            </p:cNvSpPr>
            <p:nvPr/>
          </p:nvSpPr>
          <p:spPr>
            <a:xfrm>
              <a:off x="5144066" y="4183125"/>
              <a:ext cx="4392488" cy="1872208"/>
            </a:xfrm>
            <a:prstGeom prst="rect">
              <a:avLst/>
            </a:prstGeom>
            <a:noFill/>
          </p:spPr>
          <p:txBody>
            <a:bodyPr vert="horz" lIns="360000" tIns="360000" rIns="360000" bIns="360000" rtlCol="0" anchor="t" anchorCtr="0">
              <a:noAutofit/>
            </a:bodyPr>
            <a:lstStyle>
              <a:lvl1pPr marL="450000" indent="-450000" algn="l" defTabSz="1219170" rtl="0" eaLnBrk="1" latinLnBrk="0" hangingPunct="1">
                <a:lnSpc>
                  <a:spcPct val="91000"/>
                </a:lnSpc>
                <a:spcBef>
                  <a:spcPts val="1000"/>
                </a:spcBef>
                <a:buSzPct val="110000"/>
                <a:buFont typeface="Arial" panose="020B0604020202020204" pitchFamily="34" charset="0"/>
                <a:buChar char="●"/>
                <a:defRPr sz="21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20000" indent="-270000" algn="l" defTabSz="1219170" rtl="0" eaLnBrk="1" latinLnBrk="0" hangingPunct="1">
                <a:spcBef>
                  <a:spcPts val="1000"/>
                </a:spcBef>
                <a:buSzPct val="90000"/>
                <a:buFont typeface="Arial" panose="020B0604020202020204" pitchFamily="34" charset="0"/>
                <a:buChar char="●"/>
                <a:defRPr sz="18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1008000" indent="-288000" algn="l" defTabSz="1219170" rtl="0" eaLnBrk="1" latinLnBrk="0" hangingPunct="1"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96000" indent="-288000" algn="l" defTabSz="1219170" rtl="0" eaLnBrk="1" latinLnBrk="0" hangingPunct="1"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84000" indent="-288000" algn="l" defTabSz="1219170" rtl="0" eaLnBrk="1" latinLnBrk="0" hangingPunct="1"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a-DK" sz="1600" b="0" dirty="0">
                  <a:solidFill>
                    <a:srgbClr val="1E4485"/>
                  </a:solidFill>
                </a:rPr>
                <a:t>Medarbejderen er </a:t>
              </a:r>
              <a:r>
                <a:rPr lang="da-DK" sz="1600" dirty="0">
                  <a:solidFill>
                    <a:srgbClr val="1E4485"/>
                  </a:solidFill>
                </a:rPr>
                <a:t>ansat samme sted</a:t>
              </a:r>
              <a:br>
                <a:rPr lang="da-DK" sz="1600" dirty="0">
                  <a:solidFill>
                    <a:srgbClr val="1E4485"/>
                  </a:solidFill>
                </a:rPr>
              </a:br>
              <a:r>
                <a:rPr lang="da-DK" sz="1600" dirty="0">
                  <a:solidFill>
                    <a:srgbClr val="1E4485"/>
                  </a:solidFill>
                </a:rPr>
                <a:t>før og efter den 1. september 2020.</a:t>
              </a:r>
              <a:endParaRPr lang="da-DK" sz="2000" dirty="0">
                <a:solidFill>
                  <a:srgbClr val="1E4485"/>
                </a:solidFill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5A136C4-B2F1-464D-9FA6-74C0B8DBD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681" y="2770052"/>
              <a:ext cx="3604378" cy="865680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E35CB6A-5166-7141-AD89-EAC095BB1F51}"/>
                </a:ext>
              </a:extLst>
            </p:cNvPr>
            <p:cNvSpPr/>
            <p:nvPr/>
          </p:nvSpPr>
          <p:spPr>
            <a:xfrm>
              <a:off x="6723969" y="2613056"/>
              <a:ext cx="1171802" cy="1171802"/>
            </a:xfrm>
            <a:prstGeom prst="ellipse">
              <a:avLst/>
            </a:prstGeom>
            <a:noFill/>
            <a:ln w="38100">
              <a:solidFill>
                <a:srgbClr val="E461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1EC5DA5-75E8-B44F-9648-E2E8B1289FF1}"/>
              </a:ext>
            </a:extLst>
          </p:cNvPr>
          <p:cNvSpPr/>
          <p:nvPr/>
        </p:nvSpPr>
        <p:spPr>
          <a:xfrm>
            <a:off x="1457886" y="3861842"/>
            <a:ext cx="1317862" cy="19511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da-DK" sz="1000" dirty="0">
                <a:solidFill>
                  <a:srgbClr val="E6521D"/>
                </a:solidFill>
              </a:rPr>
              <a:t>1. September 2019</a:t>
            </a:r>
            <a:endParaRPr lang="da-DK" sz="1000">
              <a:solidFill>
                <a:srgbClr val="E6521D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37E5CA-8816-6E40-B08B-D7482B1882C9}"/>
              </a:ext>
            </a:extLst>
          </p:cNvPr>
          <p:cNvSpPr/>
          <p:nvPr/>
        </p:nvSpPr>
        <p:spPr>
          <a:xfrm>
            <a:off x="3200494" y="3861842"/>
            <a:ext cx="1095172" cy="24622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da-DK" sz="1000" dirty="0">
                <a:solidFill>
                  <a:srgbClr val="E6521D"/>
                </a:solidFill>
              </a:rPr>
              <a:t>31. August 2020</a:t>
            </a:r>
            <a:endParaRPr lang="da-DK" sz="1000">
              <a:solidFill>
                <a:srgbClr val="E6521D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09E05C6-7310-B64D-9CB7-47E65A9754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52" y="2693318"/>
            <a:ext cx="3604378" cy="93953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FEBA7B09-EE0D-7045-B6A2-9B9DC0BA7E27}"/>
              </a:ext>
            </a:extLst>
          </p:cNvPr>
          <p:cNvGrpSpPr/>
          <p:nvPr/>
        </p:nvGrpSpPr>
        <p:grpSpPr>
          <a:xfrm>
            <a:off x="2127578" y="2906306"/>
            <a:ext cx="1615440" cy="926554"/>
            <a:chOff x="2127578" y="2906306"/>
            <a:chExt cx="1615440" cy="18002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053AEA7-38B4-B147-88AD-5DDD9B8FD6B2}"/>
                </a:ext>
              </a:extLst>
            </p:cNvPr>
            <p:cNvCxnSpPr/>
            <p:nvPr/>
          </p:nvCxnSpPr>
          <p:spPr>
            <a:xfrm>
              <a:off x="3743018" y="2906306"/>
              <a:ext cx="0" cy="1800200"/>
            </a:xfrm>
            <a:prstGeom prst="line">
              <a:avLst/>
            </a:prstGeom>
            <a:ln w="38100">
              <a:solidFill>
                <a:srgbClr val="E652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546AECE-8B46-594F-8261-49C944ADCA29}"/>
                </a:ext>
              </a:extLst>
            </p:cNvPr>
            <p:cNvCxnSpPr/>
            <p:nvPr/>
          </p:nvCxnSpPr>
          <p:spPr>
            <a:xfrm>
              <a:off x="2127578" y="2906306"/>
              <a:ext cx="0" cy="1800200"/>
            </a:xfrm>
            <a:prstGeom prst="line">
              <a:avLst/>
            </a:prstGeom>
            <a:ln w="38100">
              <a:solidFill>
                <a:srgbClr val="E652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30C1695-2061-D346-8673-14AA8EF223F9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chemeClr val="bg1"/>
                </a:solidFill>
                <a:latin typeface="Avenir Black" panose="02000503020000020003" pitchFamily="2" charset="0"/>
              </a:rPr>
              <a:t>Ny Ferielov</a:t>
            </a:r>
          </a:p>
        </p:txBody>
      </p:sp>
    </p:spTree>
    <p:extLst>
      <p:ext uri="{BB962C8B-B14F-4D97-AF65-F5344CB8AC3E}">
        <p14:creationId xmlns:p14="http://schemas.microsoft.com/office/powerpoint/2010/main" val="246003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D2F9AF-B5BA-5D45-B14E-5239E28D4EB0}"/>
              </a:ext>
            </a:extLst>
          </p:cNvPr>
          <p:cNvSpPr/>
          <p:nvPr/>
        </p:nvSpPr>
        <p:spPr>
          <a:xfrm>
            <a:off x="-1381" y="-170605"/>
            <a:ext cx="12190413" cy="7056784"/>
          </a:xfrm>
          <a:prstGeom prst="rect">
            <a:avLst/>
          </a:prstGeom>
          <a:solidFill>
            <a:srgbClr val="25A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6B2E11-D56B-4B03-9BAF-025F673F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Hvilke perioder skal indberettes?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4EAA87-3FE8-4D4A-8117-6B6C4B9A1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3" y="1736725"/>
            <a:ext cx="4980979" cy="1405037"/>
          </a:xfrm>
        </p:spPr>
        <p:txBody>
          <a:bodyPr/>
          <a:lstStyle/>
          <a:p>
            <a:r>
              <a:rPr lang="da-DK" sz="1800" b="0" dirty="0">
                <a:solidFill>
                  <a:schemeClr val="bg1"/>
                </a:solidFill>
              </a:rPr>
              <a:t>Feriepenge, der er optjent i lønperioder, der slutter i perioden 1. september 2019 til 31. august 2020, skal indberettes til Lønmodtagernes Feriemidler.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F25240D-4736-44B8-A45A-F39D05C197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552F18E9-2E66-CF43-A7B5-D6C7C5366727}"/>
              </a:ext>
            </a:extLst>
          </p:cNvPr>
          <p:cNvSpPr txBox="1">
            <a:spLocks/>
          </p:cNvSpPr>
          <p:nvPr/>
        </p:nvSpPr>
        <p:spPr>
          <a:xfrm>
            <a:off x="550590" y="3096344"/>
            <a:ext cx="11161240" cy="576064"/>
          </a:xfrm>
          <a:prstGeom prst="rect">
            <a:avLst/>
          </a:prstGeom>
          <a:noFill/>
        </p:spPr>
        <p:txBody>
          <a:bodyPr vert="horz" lIns="0" tIns="144000" rIns="144000" bIns="144000" rtlCol="0">
            <a:noAutofit/>
          </a:bodyPr>
          <a:lstStyle>
            <a:lvl1pPr marL="450000" indent="-450000" algn="l" defTabSz="1219170" rtl="0" eaLnBrk="1" latinLnBrk="0" hangingPunct="1">
              <a:lnSpc>
                <a:spcPct val="91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●"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1219170" rtl="0" eaLnBrk="1" latinLnBrk="0" hangingPunct="1">
              <a:spcBef>
                <a:spcPts val="1000"/>
              </a:spcBef>
              <a:buSzPct val="90000"/>
              <a:buFont typeface="Arial" panose="020B0604020202020204" pitchFamily="34" charset="0"/>
              <a:buChar char="●"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008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4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dirty="0">
                <a:solidFill>
                  <a:schemeClr val="bg1"/>
                </a:solidFill>
              </a:rPr>
              <a:t>Eksempel</a:t>
            </a:r>
            <a:endParaRPr lang="da-DK" sz="1800" b="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9D397B-9C05-5F46-B7EA-1228FFBD163C}"/>
              </a:ext>
            </a:extLst>
          </p:cNvPr>
          <p:cNvCxnSpPr>
            <a:cxnSpLocks/>
          </p:cNvCxnSpPr>
          <p:nvPr/>
        </p:nvCxnSpPr>
        <p:spPr>
          <a:xfrm>
            <a:off x="6311230" y="4228391"/>
            <a:ext cx="237626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80E16790-578E-8647-A6D6-51F950F9EB0E}"/>
              </a:ext>
            </a:extLst>
          </p:cNvPr>
          <p:cNvSpPr txBox="1">
            <a:spLocks/>
          </p:cNvSpPr>
          <p:nvPr/>
        </p:nvSpPr>
        <p:spPr>
          <a:xfrm>
            <a:off x="6157085" y="1736725"/>
            <a:ext cx="4980979" cy="1405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000" indent="-450000" algn="l" defTabSz="1219170" rtl="0" eaLnBrk="1" latinLnBrk="0" hangingPunct="1">
              <a:lnSpc>
                <a:spcPct val="91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●"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1219170" rtl="0" eaLnBrk="1" latinLnBrk="0" hangingPunct="1">
              <a:spcBef>
                <a:spcPts val="1000"/>
              </a:spcBef>
              <a:buSzPct val="90000"/>
              <a:buFont typeface="Arial" panose="020B0604020202020204" pitchFamily="34" charset="0"/>
              <a:buChar char="●"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008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4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>
                <a:solidFill>
                  <a:schemeClr val="bg1"/>
                </a:solidFill>
              </a:rPr>
              <a:t>Fratrådte funktionærer: </a:t>
            </a:r>
            <a:r>
              <a:rPr lang="da-DK" sz="1800" b="0" dirty="0">
                <a:solidFill>
                  <a:schemeClr val="bg1"/>
                </a:solidFill>
              </a:rPr>
              <a:t>Indberetninger til overgangsåret skal indberettes med ferieår 9999.</a:t>
            </a:r>
          </a:p>
          <a:p>
            <a:endParaRPr lang="da-DK" sz="1800" b="0" dirty="0">
              <a:solidFill>
                <a:schemeClr val="bg1"/>
              </a:solidFill>
            </a:endParaRP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872C2D1-A4C8-9849-8243-DF5811F19241}"/>
              </a:ext>
            </a:extLst>
          </p:cNvPr>
          <p:cNvSpPr txBox="1">
            <a:spLocks/>
          </p:cNvSpPr>
          <p:nvPr/>
        </p:nvSpPr>
        <p:spPr>
          <a:xfrm>
            <a:off x="550590" y="3672408"/>
            <a:ext cx="5616624" cy="1080120"/>
          </a:xfrm>
          <a:prstGeom prst="rect">
            <a:avLst/>
          </a:prstGeom>
          <a:solidFill>
            <a:srgbClr val="224284"/>
          </a:solidFill>
        </p:spPr>
        <p:txBody>
          <a:bodyPr vert="horz" lIns="144000" tIns="144000" rIns="144000" bIns="144000" rtlCol="0" anchor="ctr" anchorCtr="0">
            <a:noAutofit/>
          </a:bodyPr>
          <a:lstStyle>
            <a:lvl1pPr marL="450000" indent="-450000" algn="l" defTabSz="1219170" rtl="0" eaLnBrk="1" latinLnBrk="0" hangingPunct="1">
              <a:lnSpc>
                <a:spcPct val="91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●"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1219170" rtl="0" eaLnBrk="1" latinLnBrk="0" hangingPunct="1">
              <a:spcBef>
                <a:spcPts val="1000"/>
              </a:spcBef>
              <a:buSzPct val="90000"/>
              <a:buFont typeface="Arial" panose="020B0604020202020204" pitchFamily="34" charset="0"/>
              <a:buChar char="●"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008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4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lvl="1" indent="0">
              <a:buNone/>
            </a:pPr>
            <a:r>
              <a:rPr lang="da-DK" b="0" dirty="0">
                <a:solidFill>
                  <a:schemeClr val="bg1"/>
                </a:solidFill>
              </a:rPr>
              <a:t>Løn for </a:t>
            </a:r>
            <a:r>
              <a:rPr lang="da-DK" dirty="0">
                <a:solidFill>
                  <a:schemeClr val="bg1"/>
                </a:solidFill>
              </a:rPr>
              <a:t>15. august 2019 til </a:t>
            </a:r>
            <a:r>
              <a:rPr lang="da-DK" dirty="0">
                <a:solidFill>
                  <a:srgbClr val="E6521D"/>
                </a:solidFill>
              </a:rPr>
              <a:t>15. september 2019</a:t>
            </a:r>
            <a:endParaRPr lang="da-DK" b="0" dirty="0">
              <a:solidFill>
                <a:srgbClr val="E6521D"/>
              </a:solidFill>
            </a:endParaRP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3A0125B5-7CC7-2142-83AF-7126CA927666}"/>
              </a:ext>
            </a:extLst>
          </p:cNvPr>
          <p:cNvSpPr/>
          <p:nvPr/>
        </p:nvSpPr>
        <p:spPr>
          <a:xfrm>
            <a:off x="8903518" y="3672408"/>
            <a:ext cx="2730306" cy="2376264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800" dirty="0">
                <a:solidFill>
                  <a:srgbClr val="224284"/>
                </a:solidFill>
              </a:rPr>
              <a:t>Lønmodtagernes Feriemidler</a:t>
            </a:r>
            <a:endParaRPr lang="da-DK" sz="1800" b="1" dirty="0">
              <a:solidFill>
                <a:srgbClr val="224284"/>
              </a:solidFill>
            </a:endParaRPr>
          </a:p>
        </p:txBody>
      </p:sp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FC491C5F-BA24-A646-BA53-20CA4D94A704}"/>
              </a:ext>
            </a:extLst>
          </p:cNvPr>
          <p:cNvSpPr txBox="1">
            <a:spLocks/>
          </p:cNvSpPr>
          <p:nvPr/>
        </p:nvSpPr>
        <p:spPr>
          <a:xfrm>
            <a:off x="550590" y="4968552"/>
            <a:ext cx="5616624" cy="1080120"/>
          </a:xfrm>
          <a:prstGeom prst="rect">
            <a:avLst/>
          </a:prstGeom>
          <a:solidFill>
            <a:srgbClr val="224284"/>
          </a:solidFill>
        </p:spPr>
        <p:txBody>
          <a:bodyPr vert="horz" lIns="144000" tIns="144000" rIns="144000" bIns="144000" rtlCol="0" anchor="ctr" anchorCtr="0">
            <a:noAutofit/>
          </a:bodyPr>
          <a:lstStyle>
            <a:lvl1pPr marL="450000" indent="-450000" algn="l" defTabSz="1219170" rtl="0" eaLnBrk="1" latinLnBrk="0" hangingPunct="1">
              <a:lnSpc>
                <a:spcPct val="91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●"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1219170" rtl="0" eaLnBrk="1" latinLnBrk="0" hangingPunct="1">
              <a:spcBef>
                <a:spcPts val="1000"/>
              </a:spcBef>
              <a:buSzPct val="90000"/>
              <a:buFont typeface="Arial" panose="020B0604020202020204" pitchFamily="34" charset="0"/>
              <a:buChar char="●"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008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4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lvl="1" indent="0">
              <a:buNone/>
            </a:pPr>
            <a:r>
              <a:rPr lang="da-DK" b="0" dirty="0">
                <a:solidFill>
                  <a:schemeClr val="bg1"/>
                </a:solidFill>
              </a:rPr>
              <a:t>Løn for </a:t>
            </a:r>
            <a:r>
              <a:rPr lang="da-DK" dirty="0">
                <a:solidFill>
                  <a:schemeClr val="bg1"/>
                </a:solidFill>
              </a:rPr>
              <a:t>15. august 2020 til </a:t>
            </a:r>
            <a:r>
              <a:rPr lang="da-DK" dirty="0">
                <a:solidFill>
                  <a:srgbClr val="E6521D"/>
                </a:solidFill>
              </a:rPr>
              <a:t>15. september 2020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82090DF-8248-BE43-9D6E-BD2E6B931AB0}"/>
              </a:ext>
            </a:extLst>
          </p:cNvPr>
          <p:cNvCxnSpPr>
            <a:cxnSpLocks/>
          </p:cNvCxnSpPr>
          <p:nvPr/>
        </p:nvCxnSpPr>
        <p:spPr>
          <a:xfrm>
            <a:off x="6311230" y="5508612"/>
            <a:ext cx="2448272" cy="0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4399AD-7128-B547-976E-5131873B6481}"/>
              </a:ext>
            </a:extLst>
          </p:cNvPr>
          <p:cNvGrpSpPr/>
          <p:nvPr/>
        </p:nvGrpSpPr>
        <p:grpSpPr>
          <a:xfrm>
            <a:off x="7103318" y="5148572"/>
            <a:ext cx="720080" cy="720080"/>
            <a:chOff x="7031310" y="5193990"/>
            <a:chExt cx="720080" cy="72008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3D43A6D-A173-A84A-AA4A-94C367EFCE19}"/>
                </a:ext>
              </a:extLst>
            </p:cNvPr>
            <p:cNvSpPr/>
            <p:nvPr/>
          </p:nvSpPr>
          <p:spPr>
            <a:xfrm>
              <a:off x="7031310" y="5193990"/>
              <a:ext cx="720080" cy="720080"/>
            </a:xfrm>
            <a:prstGeom prst="ellipse">
              <a:avLst/>
            </a:prstGeom>
            <a:solidFill>
              <a:srgbClr val="E6521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4406105-B476-BB46-9685-6E3403FC8E7E}"/>
                </a:ext>
              </a:extLst>
            </p:cNvPr>
            <p:cNvGrpSpPr/>
            <p:nvPr/>
          </p:nvGrpSpPr>
          <p:grpSpPr>
            <a:xfrm>
              <a:off x="7257510" y="5429689"/>
              <a:ext cx="267681" cy="267681"/>
              <a:chOff x="6043549" y="-1178718"/>
              <a:chExt cx="576064" cy="576064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2AD50A-F113-6B46-942C-AB2C9F0780C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043549" y="-1178718"/>
                <a:ext cx="576064" cy="576064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E82CF5B-2811-D642-B44F-1BFB08B01E98}"/>
                  </a:ext>
                </a:extLst>
              </p:cNvPr>
              <p:cNvCxnSpPr/>
              <p:nvPr/>
            </p:nvCxnSpPr>
            <p:spPr>
              <a:xfrm>
                <a:off x="6043549" y="-1178718"/>
                <a:ext cx="576064" cy="576064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DDDFBF7-0769-3247-BD61-58767EB0BA46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BB2E3AD-B43E-4827-B087-0C22D5463CF2}"/>
              </a:ext>
            </a:extLst>
          </p:cNvPr>
          <p:cNvSpPr txBox="1"/>
          <p:nvPr/>
        </p:nvSpPr>
        <p:spPr>
          <a:xfrm flipH="1">
            <a:off x="578272" y="6090583"/>
            <a:ext cx="59868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800" dirty="0">
                <a:solidFill>
                  <a:schemeClr val="bg1"/>
                </a:solidFill>
              </a:rPr>
              <a:t>Uanset dispositionsdato!</a:t>
            </a:r>
          </a:p>
        </p:txBody>
      </p:sp>
    </p:spTree>
    <p:extLst>
      <p:ext uri="{BB962C8B-B14F-4D97-AF65-F5344CB8AC3E}">
        <p14:creationId xmlns:p14="http://schemas.microsoft.com/office/powerpoint/2010/main" val="3562496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D2F9AF-B5BA-5D45-B14E-5239E28D4EB0}"/>
              </a:ext>
            </a:extLst>
          </p:cNvPr>
          <p:cNvSpPr/>
          <p:nvPr/>
        </p:nvSpPr>
        <p:spPr>
          <a:xfrm>
            <a:off x="-1381" y="-170605"/>
            <a:ext cx="12190413" cy="7056784"/>
          </a:xfrm>
          <a:prstGeom prst="rect">
            <a:avLst/>
          </a:prstGeom>
          <a:solidFill>
            <a:srgbClr val="25A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F25240D-4736-44B8-A45A-F39D05C197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552F18E9-2E66-CF43-A7B5-D6C7C5366727}"/>
              </a:ext>
            </a:extLst>
          </p:cNvPr>
          <p:cNvSpPr txBox="1">
            <a:spLocks/>
          </p:cNvSpPr>
          <p:nvPr/>
        </p:nvSpPr>
        <p:spPr>
          <a:xfrm>
            <a:off x="550590" y="1849798"/>
            <a:ext cx="11161240" cy="4543184"/>
          </a:xfrm>
          <a:prstGeom prst="rect">
            <a:avLst/>
          </a:prstGeom>
          <a:noFill/>
        </p:spPr>
        <p:txBody>
          <a:bodyPr vert="horz" lIns="0" tIns="144000" rIns="144000" bIns="144000" rtlCol="0">
            <a:noAutofit/>
          </a:bodyPr>
          <a:lstStyle>
            <a:lvl1pPr marL="450000" indent="-450000" algn="l" defTabSz="1219170" rtl="0" eaLnBrk="1" latinLnBrk="0" hangingPunct="1">
              <a:lnSpc>
                <a:spcPct val="91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●"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1219170" rtl="0" eaLnBrk="1" latinLnBrk="0" hangingPunct="1">
              <a:spcBef>
                <a:spcPts val="1000"/>
              </a:spcBef>
              <a:buSzPct val="90000"/>
              <a:buFont typeface="Arial" panose="020B0604020202020204" pitchFamily="34" charset="0"/>
              <a:buChar char="●"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008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4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>
                <a:solidFill>
                  <a:schemeClr val="bg1"/>
                </a:solidFill>
              </a:rPr>
              <a:t>Hvis en medarbejder stopper mellem den 1. september 2019 og den 31. august 2020, skal medarbejderen indberettes som ”fratrådt funktionær”</a:t>
            </a:r>
          </a:p>
          <a:p>
            <a:r>
              <a:rPr lang="da-DK" sz="1800" dirty="0">
                <a:solidFill>
                  <a:schemeClr val="bg1"/>
                </a:solidFill>
              </a:rPr>
              <a:t>Arbejder medarbejderen samme sted 1. september 2020 som 31. august 2020 er medarbejderen ”Funktionær i fortsat ansættelse” </a:t>
            </a:r>
          </a:p>
          <a:p>
            <a:r>
              <a:rPr lang="da-DK" sz="1800" dirty="0">
                <a:solidFill>
                  <a:schemeClr val="bg1"/>
                </a:solidFill>
              </a:rPr>
              <a:t>Hvis I allerede har lavet indberetninger til overgangsåret for en medarbejder som ”Funktionær i fortsat ansættelse” og denne medarbejder stopper i løbet af overgangsåret, skal indberetningerne trækkes tilbage, og I skal indberette ferien igen som fratrådt funktionær</a:t>
            </a:r>
          </a:p>
          <a:p>
            <a:r>
              <a:rPr lang="da-DK" sz="1800" dirty="0">
                <a:solidFill>
                  <a:schemeClr val="bg1"/>
                </a:solidFill>
              </a:rPr>
              <a:t>Ansættes en medarbejder i overgangsåret er han fortsat ansat, hvis han er ansat samme sted 31.august og 1.september 2020</a:t>
            </a:r>
          </a:p>
          <a:p>
            <a:r>
              <a:rPr lang="da-DK" sz="1800" dirty="0">
                <a:solidFill>
                  <a:schemeClr val="bg1"/>
                </a:solidFill>
              </a:rPr>
              <a:t>En medarbejder kan godt være fratrådt funktionær i ét ansættelsesforhold og funktionær i forsat ansættelse i et andet</a:t>
            </a:r>
          </a:p>
          <a:p>
            <a:endParaRPr lang="da-DK" sz="18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DDFBF7-0769-3247-BD61-58767EB0BA46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458EACD6-C315-4AD3-9F4D-25491DB6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945518"/>
            <a:ext cx="11110912" cy="730882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Hvilke perioder skal indberettes?</a:t>
            </a:r>
          </a:p>
        </p:txBody>
      </p:sp>
    </p:spTree>
    <p:extLst>
      <p:ext uri="{BB962C8B-B14F-4D97-AF65-F5344CB8AC3E}">
        <p14:creationId xmlns:p14="http://schemas.microsoft.com/office/powerpoint/2010/main" val="1991405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D2F9AF-B5BA-5D45-B14E-5239E28D4EB0}"/>
              </a:ext>
            </a:extLst>
          </p:cNvPr>
          <p:cNvSpPr/>
          <p:nvPr/>
        </p:nvSpPr>
        <p:spPr>
          <a:xfrm>
            <a:off x="-35299" y="-197196"/>
            <a:ext cx="12190413" cy="7056784"/>
          </a:xfrm>
          <a:prstGeom prst="rect">
            <a:avLst/>
          </a:prstGeom>
          <a:solidFill>
            <a:srgbClr val="25A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552F18E9-2E66-CF43-A7B5-D6C7C5366727}"/>
              </a:ext>
            </a:extLst>
          </p:cNvPr>
          <p:cNvSpPr txBox="1">
            <a:spLocks/>
          </p:cNvSpPr>
          <p:nvPr/>
        </p:nvSpPr>
        <p:spPr>
          <a:xfrm>
            <a:off x="586823" y="1849798"/>
            <a:ext cx="11161240" cy="4543184"/>
          </a:xfrm>
          <a:prstGeom prst="rect">
            <a:avLst/>
          </a:prstGeom>
          <a:noFill/>
        </p:spPr>
        <p:txBody>
          <a:bodyPr vert="horz" lIns="0" tIns="144000" rIns="144000" bIns="144000" rtlCol="0">
            <a:noAutofit/>
          </a:bodyPr>
          <a:lstStyle>
            <a:lvl1pPr marL="450000" indent="-450000" algn="l" defTabSz="1219170" rtl="0" eaLnBrk="1" latinLnBrk="0" hangingPunct="1">
              <a:lnSpc>
                <a:spcPct val="91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●"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1219170" rtl="0" eaLnBrk="1" latinLnBrk="0" hangingPunct="1">
              <a:spcBef>
                <a:spcPts val="1000"/>
              </a:spcBef>
              <a:buSzPct val="90000"/>
              <a:buFont typeface="Arial" panose="020B0604020202020204" pitchFamily="34" charset="0"/>
              <a:buChar char="●"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008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4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>
                <a:solidFill>
                  <a:schemeClr val="bg1"/>
                </a:solidFill>
              </a:rPr>
              <a:t>Indberetninger for fratrådte funktionærer skal opgøres efter </a:t>
            </a:r>
            <a:r>
              <a:rPr lang="da-DK" sz="1800" dirty="0" err="1">
                <a:solidFill>
                  <a:schemeClr val="bg1"/>
                </a:solidFill>
              </a:rPr>
              <a:t>optjeningsår</a:t>
            </a:r>
            <a:r>
              <a:rPr lang="da-DK" sz="1800" dirty="0">
                <a:solidFill>
                  <a:schemeClr val="bg1"/>
                </a:solidFill>
              </a:rPr>
              <a:t>/</a:t>
            </a:r>
            <a:r>
              <a:rPr lang="da-DK" sz="1800" dirty="0" err="1">
                <a:solidFill>
                  <a:schemeClr val="bg1"/>
                </a:solidFill>
              </a:rPr>
              <a:t>ferieår</a:t>
            </a:r>
            <a:r>
              <a:rPr lang="da-DK" sz="1800" dirty="0">
                <a:solidFill>
                  <a:schemeClr val="bg1"/>
                </a:solidFill>
              </a:rPr>
              <a:t>  </a:t>
            </a:r>
          </a:p>
          <a:p>
            <a:r>
              <a:rPr lang="da-DK" sz="1800" dirty="0">
                <a:solidFill>
                  <a:schemeClr val="bg1"/>
                </a:solidFill>
              </a:rPr>
              <a:t>Indberetningerne skal som i dag placeres i de </a:t>
            </a:r>
            <a:r>
              <a:rPr lang="da-DK" sz="1800" dirty="0" err="1">
                <a:solidFill>
                  <a:schemeClr val="bg1"/>
                </a:solidFill>
              </a:rPr>
              <a:t>ferieår</a:t>
            </a:r>
            <a:r>
              <a:rPr lang="da-DK" sz="1800" dirty="0">
                <a:solidFill>
                  <a:schemeClr val="bg1"/>
                </a:solidFill>
              </a:rPr>
              <a:t>, hvor ferien er optjent. Vær dog opmærksom på at optjeningsåret/</a:t>
            </a:r>
            <a:r>
              <a:rPr lang="da-DK" sz="1800" dirty="0" err="1">
                <a:solidFill>
                  <a:schemeClr val="bg1"/>
                </a:solidFill>
              </a:rPr>
              <a:t>ferieåret</a:t>
            </a:r>
            <a:r>
              <a:rPr lang="da-DK" sz="1800" dirty="0">
                <a:solidFill>
                  <a:schemeClr val="bg1"/>
                </a:solidFill>
              </a:rPr>
              <a:t> nu starter 1. september </a:t>
            </a:r>
          </a:p>
          <a:p>
            <a:r>
              <a:rPr lang="da-DK" sz="1800" dirty="0">
                <a:solidFill>
                  <a:schemeClr val="bg1"/>
                </a:solidFill>
              </a:rPr>
              <a:t>Ferie optjent i overgangsåret skal placeres i </a:t>
            </a:r>
            <a:r>
              <a:rPr lang="da-DK" sz="1800" dirty="0" err="1">
                <a:solidFill>
                  <a:schemeClr val="bg1"/>
                </a:solidFill>
              </a:rPr>
              <a:t>ferieår</a:t>
            </a:r>
            <a:r>
              <a:rPr lang="da-DK" sz="1800" dirty="0">
                <a:solidFill>
                  <a:schemeClr val="bg1"/>
                </a:solidFill>
              </a:rPr>
              <a:t> 9999</a:t>
            </a:r>
          </a:p>
          <a:p>
            <a:r>
              <a:rPr lang="da-DK" sz="1800" dirty="0">
                <a:solidFill>
                  <a:schemeClr val="bg1"/>
                </a:solidFill>
              </a:rPr>
              <a:t>UANSET dispositionsdato</a:t>
            </a:r>
          </a:p>
          <a:p>
            <a:endParaRPr lang="da-DK" sz="1800" dirty="0">
              <a:solidFill>
                <a:schemeClr val="bg1"/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F25240D-4736-44B8-A45A-F39D05C197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DDFBF7-0769-3247-BD61-58767EB0BA46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458EACD6-C315-4AD3-9F4D-25491DB6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945518"/>
            <a:ext cx="11110912" cy="730882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Periodisering af indberetninger vedr. fratrådte funktionærer</a:t>
            </a:r>
          </a:p>
        </p:txBody>
      </p:sp>
      <p:cxnSp>
        <p:nvCxnSpPr>
          <p:cNvPr id="3" name="Lige pilforbindelse 2">
            <a:extLst>
              <a:ext uri="{FF2B5EF4-FFF2-40B4-BE49-F238E27FC236}">
                <a16:creationId xmlns:a16="http://schemas.microsoft.com/office/drawing/2014/main" id="{7F863312-3B30-4EEA-8DDC-B785DAC74E19}"/>
              </a:ext>
            </a:extLst>
          </p:cNvPr>
          <p:cNvCxnSpPr>
            <a:cxnSpLocks/>
          </p:cNvCxnSpPr>
          <p:nvPr/>
        </p:nvCxnSpPr>
        <p:spPr>
          <a:xfrm>
            <a:off x="766614" y="5013970"/>
            <a:ext cx="9433048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C0608B6D-6223-46E3-B63D-A596E1E1A1B7}"/>
              </a:ext>
            </a:extLst>
          </p:cNvPr>
          <p:cNvCxnSpPr/>
          <p:nvPr/>
        </p:nvCxnSpPr>
        <p:spPr>
          <a:xfrm>
            <a:off x="3358902" y="4869954"/>
            <a:ext cx="0" cy="2880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B92A043-F0DF-4A9F-B38C-ADF88456C04C}"/>
              </a:ext>
            </a:extLst>
          </p:cNvPr>
          <p:cNvCxnSpPr/>
          <p:nvPr/>
        </p:nvCxnSpPr>
        <p:spPr>
          <a:xfrm>
            <a:off x="7319342" y="4869954"/>
            <a:ext cx="0" cy="2880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>
            <a:extLst>
              <a:ext uri="{FF2B5EF4-FFF2-40B4-BE49-F238E27FC236}">
                <a16:creationId xmlns:a16="http://schemas.microsoft.com/office/drawing/2014/main" id="{D6D3D7FB-78D7-4C79-ADE8-293AFAFB8894}"/>
              </a:ext>
            </a:extLst>
          </p:cNvPr>
          <p:cNvSpPr txBox="1"/>
          <p:nvPr/>
        </p:nvSpPr>
        <p:spPr>
          <a:xfrm>
            <a:off x="2710830" y="5302002"/>
            <a:ext cx="12961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800" b="1" dirty="0">
                <a:solidFill>
                  <a:schemeClr val="bg1"/>
                </a:solidFill>
              </a:rPr>
              <a:t>1. sep. 2019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FBB1A86-76B0-449E-A680-64032DB83A57}"/>
              </a:ext>
            </a:extLst>
          </p:cNvPr>
          <p:cNvSpPr txBox="1"/>
          <p:nvPr/>
        </p:nvSpPr>
        <p:spPr>
          <a:xfrm>
            <a:off x="6599263" y="5302002"/>
            <a:ext cx="12961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800" b="1" dirty="0">
                <a:solidFill>
                  <a:schemeClr val="bg1"/>
                </a:solidFill>
              </a:rPr>
              <a:t>1. sep. 2020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10E45FA7-0FC3-4FBD-B7C0-93959208CD75}"/>
              </a:ext>
            </a:extLst>
          </p:cNvPr>
          <p:cNvCxnSpPr/>
          <p:nvPr/>
        </p:nvCxnSpPr>
        <p:spPr>
          <a:xfrm>
            <a:off x="3358902" y="5013970"/>
            <a:ext cx="3960440" cy="0"/>
          </a:xfrm>
          <a:prstGeom prst="line">
            <a:avLst/>
          </a:prstGeom>
          <a:ln w="19050">
            <a:solidFill>
              <a:srgbClr val="E652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felt 1">
            <a:extLst>
              <a:ext uri="{FF2B5EF4-FFF2-40B4-BE49-F238E27FC236}">
                <a16:creationId xmlns:a16="http://schemas.microsoft.com/office/drawing/2014/main" id="{16E3CAC7-FB7B-4212-905F-A26D19DC8AA3}"/>
              </a:ext>
            </a:extLst>
          </p:cNvPr>
          <p:cNvSpPr txBox="1"/>
          <p:nvPr/>
        </p:nvSpPr>
        <p:spPr>
          <a:xfrm>
            <a:off x="1214310" y="4592822"/>
            <a:ext cx="19899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800" dirty="0" err="1">
                <a:solidFill>
                  <a:schemeClr val="bg1"/>
                </a:solidFill>
              </a:rPr>
              <a:t>Ferieår</a:t>
            </a:r>
            <a:r>
              <a:rPr lang="da-DK" sz="1800" dirty="0">
                <a:solidFill>
                  <a:schemeClr val="bg1"/>
                </a:solidFill>
              </a:rPr>
              <a:t> 2019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3EA69E1C-560D-4D61-8E05-B6CDC971AD01}"/>
              </a:ext>
            </a:extLst>
          </p:cNvPr>
          <p:cNvSpPr txBox="1"/>
          <p:nvPr/>
        </p:nvSpPr>
        <p:spPr>
          <a:xfrm>
            <a:off x="8370814" y="4581922"/>
            <a:ext cx="19899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800" dirty="0" err="1">
                <a:solidFill>
                  <a:schemeClr val="bg1"/>
                </a:solidFill>
              </a:rPr>
              <a:t>Ferieår</a:t>
            </a:r>
            <a:r>
              <a:rPr lang="da-DK" sz="1800" dirty="0">
                <a:solidFill>
                  <a:schemeClr val="bg1"/>
                </a:solidFill>
              </a:rPr>
              <a:t> 2020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9DB21B41-49EC-4A0B-A6A1-9019558AF4B9}"/>
              </a:ext>
            </a:extLst>
          </p:cNvPr>
          <p:cNvSpPr txBox="1"/>
          <p:nvPr/>
        </p:nvSpPr>
        <p:spPr>
          <a:xfrm>
            <a:off x="4485684" y="4581922"/>
            <a:ext cx="19899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800" dirty="0" err="1">
                <a:solidFill>
                  <a:schemeClr val="bg1"/>
                </a:solidFill>
              </a:rPr>
              <a:t>Ferieår</a:t>
            </a:r>
            <a:r>
              <a:rPr lang="da-DK" sz="1800" dirty="0">
                <a:solidFill>
                  <a:schemeClr val="bg1"/>
                </a:solidFill>
              </a:rPr>
              <a:t> 9999</a:t>
            </a:r>
          </a:p>
        </p:txBody>
      </p:sp>
    </p:spTree>
    <p:extLst>
      <p:ext uri="{BB962C8B-B14F-4D97-AF65-F5344CB8AC3E}">
        <p14:creationId xmlns:p14="http://schemas.microsoft.com/office/powerpoint/2010/main" val="2688936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D2F9AF-B5BA-5D45-B14E-5239E28D4EB0}"/>
              </a:ext>
            </a:extLst>
          </p:cNvPr>
          <p:cNvSpPr/>
          <p:nvPr/>
        </p:nvSpPr>
        <p:spPr>
          <a:xfrm>
            <a:off x="-35299" y="-197196"/>
            <a:ext cx="12190413" cy="7056784"/>
          </a:xfrm>
          <a:prstGeom prst="rect">
            <a:avLst/>
          </a:prstGeom>
          <a:solidFill>
            <a:srgbClr val="25A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F25240D-4736-44B8-A45A-F39D05C197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552F18E9-2E66-CF43-A7B5-D6C7C5366727}"/>
              </a:ext>
            </a:extLst>
          </p:cNvPr>
          <p:cNvSpPr txBox="1">
            <a:spLocks/>
          </p:cNvSpPr>
          <p:nvPr/>
        </p:nvSpPr>
        <p:spPr>
          <a:xfrm>
            <a:off x="550590" y="1849798"/>
            <a:ext cx="11161240" cy="4543184"/>
          </a:xfrm>
          <a:prstGeom prst="rect">
            <a:avLst/>
          </a:prstGeom>
          <a:noFill/>
        </p:spPr>
        <p:txBody>
          <a:bodyPr vert="horz" lIns="0" tIns="144000" rIns="144000" bIns="144000" rtlCol="0">
            <a:noAutofit/>
          </a:bodyPr>
          <a:lstStyle>
            <a:lvl1pPr marL="450000" indent="-450000" algn="l" defTabSz="1219170" rtl="0" eaLnBrk="1" latinLnBrk="0" hangingPunct="1">
              <a:lnSpc>
                <a:spcPct val="91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●"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1219170" rtl="0" eaLnBrk="1" latinLnBrk="0" hangingPunct="1">
              <a:spcBef>
                <a:spcPts val="1000"/>
              </a:spcBef>
              <a:buSzPct val="90000"/>
              <a:buFont typeface="Arial" panose="020B0604020202020204" pitchFamily="34" charset="0"/>
              <a:buChar char="●"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008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4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>
                <a:solidFill>
                  <a:schemeClr val="bg1"/>
                </a:solidFill>
              </a:rPr>
              <a:t>Feriepenge af bonus som er optjent på baggrund af arbejde i overgangsåret, skal indberettes til Lønmodtagernes Feriemidler</a:t>
            </a:r>
          </a:p>
          <a:p>
            <a:r>
              <a:rPr lang="da-DK" sz="1800" dirty="0">
                <a:solidFill>
                  <a:schemeClr val="bg1"/>
                </a:solidFill>
              </a:rPr>
              <a:t>For timelønnede skal indberetning af feriepenge af bonus ske på samme måde som tidligere, men ved brug af de nye felter for beløb hhv. før og efter skat</a:t>
            </a:r>
          </a:p>
          <a:p>
            <a:r>
              <a:rPr lang="da-DK" sz="1800" dirty="0">
                <a:solidFill>
                  <a:schemeClr val="bg1"/>
                </a:solidFill>
              </a:rPr>
              <a:t>Feriepenge af bonus som er optjent på baggrund af arbejde i overgangsåret for funktionærer skal indberettes på samme måde som funktionæren oprindeligt blev indberettet til Lønmodtagernes Feriemidler – dvs. enten som funktionær i forsat ansættelse eller som fratrådt funktionær</a:t>
            </a:r>
          </a:p>
          <a:p>
            <a:endParaRPr lang="da-DK" sz="18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DDFBF7-0769-3247-BD61-58767EB0BA46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458EACD6-C315-4AD3-9F4D-25491DB6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945518"/>
            <a:ext cx="11110912" cy="730882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Indberetning af feriepenge af bonus opnået i overgangsåret, men opgjort efter 31.december 2020</a:t>
            </a:r>
          </a:p>
        </p:txBody>
      </p:sp>
    </p:spTree>
    <p:extLst>
      <p:ext uri="{BB962C8B-B14F-4D97-AF65-F5344CB8AC3E}">
        <p14:creationId xmlns:p14="http://schemas.microsoft.com/office/powerpoint/2010/main" val="1645400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EDAAF778-4804-9E4F-A7D3-F75F6EB6BF1B}"/>
              </a:ext>
            </a:extLst>
          </p:cNvPr>
          <p:cNvSpPr/>
          <p:nvPr/>
        </p:nvSpPr>
        <p:spPr>
          <a:xfrm>
            <a:off x="3309" y="755"/>
            <a:ext cx="12190413" cy="6859587"/>
          </a:xfrm>
          <a:prstGeom prst="rect">
            <a:avLst/>
          </a:prstGeom>
          <a:solidFill>
            <a:srgbClr val="25A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5AABFA8-6099-C846-B8AC-D989853A7A23}"/>
              </a:ext>
            </a:extLst>
          </p:cNvPr>
          <p:cNvSpPr txBox="1"/>
          <p:nvPr/>
        </p:nvSpPr>
        <p:spPr>
          <a:xfrm>
            <a:off x="5466222" y="4254485"/>
            <a:ext cx="1802850" cy="1001425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lIns="72000" tIns="72000" rIns="72000" bIns="0" rtlCol="0" anchor="t" anchorCtr="0">
            <a:noAutofit/>
          </a:bodyPr>
          <a:lstStyle/>
          <a:p>
            <a:pPr algn="ctr"/>
            <a:r>
              <a:rPr lang="da-DK" sz="1100" dirty="0">
                <a:solidFill>
                  <a:schemeClr val="bg1"/>
                </a:solidFill>
              </a:rPr>
              <a:t>Overgang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371629-1895-8A4C-A401-3985E5EDD651}"/>
              </a:ext>
            </a:extLst>
          </p:cNvPr>
          <p:cNvSpPr/>
          <p:nvPr/>
        </p:nvSpPr>
        <p:spPr>
          <a:xfrm>
            <a:off x="5223789" y="4129235"/>
            <a:ext cx="277363" cy="879326"/>
          </a:xfrm>
          <a:prstGeom prst="rect">
            <a:avLst/>
          </a:prstGeom>
          <a:solidFill>
            <a:srgbClr val="25AFE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cxnSp>
        <p:nvCxnSpPr>
          <p:cNvPr id="50" name="Lige forbindelse 6"/>
          <p:cNvCxnSpPr>
            <a:cxnSpLocks/>
          </p:cNvCxnSpPr>
          <p:nvPr/>
        </p:nvCxnSpPr>
        <p:spPr>
          <a:xfrm flipV="1">
            <a:off x="5466222" y="2179281"/>
            <a:ext cx="2999" cy="3453633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Ændringer i skatteregler</a:t>
            </a:r>
          </a:p>
        </p:txBody>
      </p:sp>
      <p:sp>
        <p:nvSpPr>
          <p:cNvPr id="53" name="Pentagon 52"/>
          <p:cNvSpPr/>
          <p:nvPr/>
        </p:nvSpPr>
        <p:spPr>
          <a:xfrm>
            <a:off x="622602" y="1845618"/>
            <a:ext cx="10876955" cy="504000"/>
          </a:xfrm>
          <a:prstGeom prst="homePlate">
            <a:avLst>
              <a:gd name="adj" fmla="val 31527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200" dirty="0">
                <a:solidFill>
                  <a:srgbClr val="224284"/>
                </a:solidFill>
              </a:rPr>
              <a:t>Timelønnede</a:t>
            </a:r>
            <a:r>
              <a:rPr lang="da-DK" sz="1200" b="1" dirty="0">
                <a:solidFill>
                  <a:srgbClr val="224284"/>
                </a:solidFill>
              </a:rPr>
              <a:t> </a:t>
            </a:r>
            <a:r>
              <a:rPr lang="da-DK" sz="1200" dirty="0">
                <a:solidFill>
                  <a:srgbClr val="224284"/>
                </a:solidFill>
              </a:rPr>
              <a:t>og fratrådte funktionærer</a:t>
            </a:r>
          </a:p>
          <a:p>
            <a:r>
              <a:rPr lang="da-DK" sz="1200" dirty="0">
                <a:solidFill>
                  <a:srgbClr val="224284"/>
                </a:solidFill>
              </a:rPr>
              <a:t>Feriepengeinfo, hvor feriekasse udbetaler, og FerieKonto: </a:t>
            </a:r>
            <a:r>
              <a:rPr lang="da-DK" sz="1200" b="1" dirty="0">
                <a:solidFill>
                  <a:srgbClr val="224284"/>
                </a:solidFill>
              </a:rPr>
              <a:t>feriepenge </a:t>
            </a:r>
            <a:r>
              <a:rPr lang="da-DK" sz="1200" b="1" u="sng" dirty="0">
                <a:solidFill>
                  <a:srgbClr val="224284"/>
                </a:solidFill>
              </a:rPr>
              <a:t>efter</a:t>
            </a:r>
            <a:r>
              <a:rPr lang="da-DK" sz="1200" b="1" dirty="0">
                <a:solidFill>
                  <a:srgbClr val="224284"/>
                </a:solidFill>
              </a:rPr>
              <a:t> skat</a:t>
            </a:r>
          </a:p>
        </p:txBody>
      </p:sp>
      <p:sp>
        <p:nvSpPr>
          <p:cNvPr id="55" name="Pentagon 54"/>
          <p:cNvSpPr/>
          <p:nvPr/>
        </p:nvSpPr>
        <p:spPr>
          <a:xfrm>
            <a:off x="622602" y="2494999"/>
            <a:ext cx="4805610" cy="504000"/>
          </a:xfrm>
          <a:prstGeom prst="homePlate">
            <a:avLst>
              <a:gd name="adj" fmla="val 29218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200" dirty="0">
                <a:solidFill>
                  <a:srgbClr val="224284"/>
                </a:solidFill>
              </a:rPr>
              <a:t>Timelønnede og fratrådte funktionærer</a:t>
            </a:r>
          </a:p>
          <a:p>
            <a:r>
              <a:rPr lang="da-DK" sz="1200" dirty="0">
                <a:solidFill>
                  <a:srgbClr val="224284"/>
                </a:solidFill>
              </a:rPr>
              <a:t>Feriepengeinfo, hvor arbejdsgiver udbetaler: </a:t>
            </a:r>
            <a:r>
              <a:rPr lang="da-DK" sz="1200" b="1" dirty="0">
                <a:solidFill>
                  <a:srgbClr val="224284"/>
                </a:solidFill>
              </a:rPr>
              <a:t>feriepenge </a:t>
            </a:r>
            <a:r>
              <a:rPr lang="da-DK" sz="1200" b="1" u="sng" dirty="0">
                <a:solidFill>
                  <a:srgbClr val="224284"/>
                </a:solidFill>
              </a:rPr>
              <a:t>efter</a:t>
            </a:r>
            <a:r>
              <a:rPr lang="da-DK" sz="1200" b="1" dirty="0">
                <a:solidFill>
                  <a:srgbClr val="224284"/>
                </a:solidFill>
              </a:rPr>
              <a:t> skat</a:t>
            </a:r>
          </a:p>
        </p:txBody>
      </p:sp>
      <p:sp>
        <p:nvSpPr>
          <p:cNvPr id="56" name="Pentagon 55"/>
          <p:cNvSpPr/>
          <p:nvPr/>
        </p:nvSpPr>
        <p:spPr>
          <a:xfrm>
            <a:off x="5536276" y="2493690"/>
            <a:ext cx="5963281" cy="504000"/>
          </a:xfrm>
          <a:prstGeom prst="homePlate">
            <a:avLst>
              <a:gd name="adj" fmla="val 33836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200" dirty="0">
                <a:solidFill>
                  <a:srgbClr val="224284"/>
                </a:solidFill>
              </a:rPr>
              <a:t>Timelønnede og fratrådte funktionærer</a:t>
            </a:r>
          </a:p>
          <a:p>
            <a:r>
              <a:rPr lang="da-DK" sz="1200" dirty="0">
                <a:solidFill>
                  <a:srgbClr val="224284"/>
                </a:solidFill>
              </a:rPr>
              <a:t>Feriepengeinfo hvor arbejdsgiver udbetaler: </a:t>
            </a:r>
            <a:r>
              <a:rPr lang="da-DK" sz="1200" b="1" dirty="0">
                <a:solidFill>
                  <a:srgbClr val="224284"/>
                </a:solidFill>
              </a:rPr>
              <a:t>feriepenge </a:t>
            </a:r>
            <a:r>
              <a:rPr lang="da-DK" sz="1200" b="1" u="sng" dirty="0">
                <a:solidFill>
                  <a:srgbClr val="224284"/>
                </a:solidFill>
              </a:rPr>
              <a:t>før</a:t>
            </a:r>
            <a:r>
              <a:rPr lang="da-DK" sz="1200" b="1" dirty="0">
                <a:solidFill>
                  <a:srgbClr val="224284"/>
                </a:solidFill>
              </a:rPr>
              <a:t> skat</a:t>
            </a:r>
          </a:p>
        </p:txBody>
      </p:sp>
      <p:cxnSp>
        <p:nvCxnSpPr>
          <p:cNvPr id="125" name="Lige forbindelse 6"/>
          <p:cNvCxnSpPr/>
          <p:nvPr/>
        </p:nvCxnSpPr>
        <p:spPr>
          <a:xfrm flipV="1">
            <a:off x="4710870" y="-4827630"/>
            <a:ext cx="0" cy="225745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entagon 55">
            <a:extLst>
              <a:ext uri="{FF2B5EF4-FFF2-40B4-BE49-F238E27FC236}">
                <a16:creationId xmlns:a16="http://schemas.microsoft.com/office/drawing/2014/main" id="{C514CBC4-C3D8-46CA-9674-A227B8132C9A}"/>
              </a:ext>
            </a:extLst>
          </p:cNvPr>
          <p:cNvSpPr/>
          <p:nvPr/>
        </p:nvSpPr>
        <p:spPr>
          <a:xfrm>
            <a:off x="5536277" y="3114270"/>
            <a:ext cx="1732794" cy="963596"/>
          </a:xfrm>
          <a:prstGeom prst="homePlate">
            <a:avLst>
              <a:gd name="adj" fmla="val 24922"/>
            </a:avLst>
          </a:prstGeom>
          <a:solidFill>
            <a:srgbClr val="E6521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200" dirty="0">
                <a:solidFill>
                  <a:schemeClr val="bg1"/>
                </a:solidFill>
              </a:rPr>
              <a:t>Funktionærer i fortsat ansættelse.</a:t>
            </a:r>
          </a:p>
          <a:p>
            <a:r>
              <a:rPr lang="da-DK" sz="1200" dirty="0">
                <a:solidFill>
                  <a:schemeClr val="bg1"/>
                </a:solidFill>
              </a:rPr>
              <a:t>Lønmodtagernes Feriemidler: </a:t>
            </a:r>
            <a:br>
              <a:rPr lang="da-DK" sz="1200" dirty="0">
                <a:solidFill>
                  <a:schemeClr val="bg1"/>
                </a:solidFill>
              </a:rPr>
            </a:br>
            <a:r>
              <a:rPr lang="da-DK" sz="1200" b="1" dirty="0">
                <a:solidFill>
                  <a:schemeClr val="bg1"/>
                </a:solidFill>
              </a:rPr>
              <a:t>feriepenge </a:t>
            </a:r>
            <a:r>
              <a:rPr lang="da-DK" sz="1200" b="1" u="sng" dirty="0">
                <a:solidFill>
                  <a:schemeClr val="bg1"/>
                </a:solidFill>
              </a:rPr>
              <a:t>før skat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53340E3-CF39-AA40-9121-B9FCD5D1195E}"/>
              </a:ext>
            </a:extLst>
          </p:cNvPr>
          <p:cNvSpPr txBox="1"/>
          <p:nvPr/>
        </p:nvSpPr>
        <p:spPr>
          <a:xfrm>
            <a:off x="7269071" y="4254485"/>
            <a:ext cx="1850471" cy="1001425"/>
          </a:xfrm>
          <a:prstGeom prst="rect">
            <a:avLst/>
          </a:prstGeom>
          <a:noFill/>
          <a:ln w="6350">
            <a:noFill/>
          </a:ln>
        </p:spPr>
        <p:txBody>
          <a:bodyPr wrap="square" lIns="72000" tIns="72000" rIns="72000" bIns="0" rtlCol="0" anchor="t" anchorCtr="0">
            <a:noAutofit/>
          </a:bodyPr>
          <a:lstStyle/>
          <a:p>
            <a:r>
              <a:rPr lang="da-DK" sz="1100" dirty="0">
                <a:solidFill>
                  <a:schemeClr val="bg1"/>
                </a:solidFill>
              </a:rPr>
              <a:t>Ny ferielov, 1. september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C2DAD0C-97A7-3B4A-93F0-34172EC4A470}"/>
              </a:ext>
            </a:extLst>
          </p:cNvPr>
          <p:cNvSpPr txBox="1"/>
          <p:nvPr/>
        </p:nvSpPr>
        <p:spPr>
          <a:xfrm>
            <a:off x="2500597" y="4596048"/>
            <a:ext cx="1800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100" b="1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E79FB0-8D97-A444-B581-90F947666DBD}"/>
              </a:ext>
            </a:extLst>
          </p:cNvPr>
          <p:cNvSpPr txBox="1"/>
          <p:nvPr/>
        </p:nvSpPr>
        <p:spPr>
          <a:xfrm>
            <a:off x="2500597" y="4913281"/>
            <a:ext cx="1800000" cy="360000"/>
          </a:xfrm>
          <a:prstGeom prst="rect">
            <a:avLst/>
          </a:prstGeom>
          <a:solidFill>
            <a:srgbClr val="224284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r>
              <a:rPr lang="da-DK" sz="1100" dirty="0">
                <a:solidFill>
                  <a:schemeClr val="bg1"/>
                </a:solidFill>
              </a:rPr>
              <a:t>1. januar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1A9C548-865C-6A4B-AB80-E1B6CBB454AE}"/>
              </a:ext>
            </a:extLst>
          </p:cNvPr>
          <p:cNvSpPr txBox="1"/>
          <p:nvPr/>
        </p:nvSpPr>
        <p:spPr>
          <a:xfrm>
            <a:off x="389026" y="4558650"/>
            <a:ext cx="1352514" cy="36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a-DK" sz="1100" b="1" dirty="0">
                <a:solidFill>
                  <a:srgbClr val="224284"/>
                </a:solidFill>
              </a:rPr>
              <a:t>Ferieoptjening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2D5AB78-56CF-8C4A-92F1-BD8C7B76FD3E}"/>
              </a:ext>
            </a:extLst>
          </p:cNvPr>
          <p:cNvSpPr txBox="1"/>
          <p:nvPr/>
        </p:nvSpPr>
        <p:spPr>
          <a:xfrm>
            <a:off x="4298516" y="4596048"/>
            <a:ext cx="1800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1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FD45FD0-AF34-5047-BC3C-3C93A90680AE}"/>
              </a:ext>
            </a:extLst>
          </p:cNvPr>
          <p:cNvSpPr txBox="1"/>
          <p:nvPr/>
        </p:nvSpPr>
        <p:spPr>
          <a:xfrm>
            <a:off x="4298516" y="4913281"/>
            <a:ext cx="1800000" cy="360000"/>
          </a:xfrm>
          <a:prstGeom prst="rect">
            <a:avLst/>
          </a:prstGeom>
          <a:solidFill>
            <a:srgbClr val="305B99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r>
              <a:rPr lang="da-DK" sz="1100" dirty="0">
                <a:solidFill>
                  <a:schemeClr val="bg1"/>
                </a:solidFill>
              </a:rPr>
              <a:t>1. januar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E345AD6-4DDF-D84A-9D80-4A9F187AB5B6}"/>
              </a:ext>
            </a:extLst>
          </p:cNvPr>
          <p:cNvSpPr txBox="1"/>
          <p:nvPr/>
        </p:nvSpPr>
        <p:spPr>
          <a:xfrm>
            <a:off x="6093826" y="4596048"/>
            <a:ext cx="1800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100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43DBF95-E386-6948-B4C3-222A69059EBC}"/>
              </a:ext>
            </a:extLst>
          </p:cNvPr>
          <p:cNvSpPr txBox="1"/>
          <p:nvPr/>
        </p:nvSpPr>
        <p:spPr>
          <a:xfrm>
            <a:off x="5469220" y="4913281"/>
            <a:ext cx="2424606" cy="360000"/>
          </a:xfrm>
          <a:prstGeom prst="rect">
            <a:avLst/>
          </a:prstGeom>
          <a:solidFill>
            <a:srgbClr val="E6521D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endParaRPr lang="da-DK" sz="1100" dirty="0">
              <a:solidFill>
                <a:srgbClr val="224284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966BAB9-C796-4649-8BAA-B770CF40FC96}"/>
              </a:ext>
            </a:extLst>
          </p:cNvPr>
          <p:cNvSpPr txBox="1"/>
          <p:nvPr/>
        </p:nvSpPr>
        <p:spPr>
          <a:xfrm>
            <a:off x="7896706" y="4601065"/>
            <a:ext cx="1800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100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BBD919A-D33A-594C-9FF4-6D019C6BD7B7}"/>
              </a:ext>
            </a:extLst>
          </p:cNvPr>
          <p:cNvSpPr txBox="1"/>
          <p:nvPr/>
        </p:nvSpPr>
        <p:spPr>
          <a:xfrm>
            <a:off x="7269072" y="4913281"/>
            <a:ext cx="2427634" cy="360000"/>
          </a:xfrm>
          <a:prstGeom prst="rect">
            <a:avLst/>
          </a:prstGeom>
          <a:solidFill>
            <a:srgbClr val="4885BE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endParaRPr lang="da-DK" sz="1100" dirty="0">
              <a:solidFill>
                <a:schemeClr val="bg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E16D28-1E5F-034C-BCEB-6A6E76004BD2}"/>
              </a:ext>
            </a:extLst>
          </p:cNvPr>
          <p:cNvSpPr txBox="1"/>
          <p:nvPr/>
        </p:nvSpPr>
        <p:spPr>
          <a:xfrm>
            <a:off x="9699557" y="4596048"/>
            <a:ext cx="1800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1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71" name="Pentagon 70">
            <a:extLst>
              <a:ext uri="{FF2B5EF4-FFF2-40B4-BE49-F238E27FC236}">
                <a16:creationId xmlns:a16="http://schemas.microsoft.com/office/drawing/2014/main" id="{CC7A2FD9-B920-624B-B041-86E8B6A16379}"/>
              </a:ext>
            </a:extLst>
          </p:cNvPr>
          <p:cNvSpPr/>
          <p:nvPr/>
        </p:nvSpPr>
        <p:spPr>
          <a:xfrm>
            <a:off x="9119542" y="4913281"/>
            <a:ext cx="2380015" cy="360000"/>
          </a:xfrm>
          <a:prstGeom prst="homePlate">
            <a:avLst>
              <a:gd name="adj" fmla="val 26909"/>
            </a:avLst>
          </a:prstGeom>
          <a:solidFill>
            <a:srgbClr val="B2D8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lvl="0"/>
            <a:endParaRPr lang="da-DK" sz="1100" dirty="0">
              <a:solidFill>
                <a:srgbClr val="224284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B140E70-E6F4-2F41-B7B8-815E2BA653F5}"/>
              </a:ext>
            </a:extLst>
          </p:cNvPr>
          <p:cNvSpPr txBox="1"/>
          <p:nvPr/>
        </p:nvSpPr>
        <p:spPr>
          <a:xfrm>
            <a:off x="2103380" y="5590034"/>
            <a:ext cx="789091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000" dirty="0">
                <a:solidFill>
                  <a:schemeClr val="bg1"/>
                </a:solidFill>
              </a:rPr>
              <a:t>1. januar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7A31C6E-5964-984F-93CE-708296FE7AC0}"/>
              </a:ext>
            </a:extLst>
          </p:cNvPr>
          <p:cNvSpPr txBox="1"/>
          <p:nvPr/>
        </p:nvSpPr>
        <p:spPr>
          <a:xfrm>
            <a:off x="3911271" y="5590034"/>
            <a:ext cx="789091" cy="21602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000" dirty="0">
                <a:solidFill>
                  <a:schemeClr val="bg1"/>
                </a:solidFill>
              </a:rPr>
              <a:t>1. januar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4A1BFBA-27F4-224C-BD66-0E97DFB0DEBD}"/>
              </a:ext>
            </a:extLst>
          </p:cNvPr>
          <p:cNvSpPr txBox="1"/>
          <p:nvPr/>
        </p:nvSpPr>
        <p:spPr>
          <a:xfrm>
            <a:off x="5694863" y="5590034"/>
            <a:ext cx="789091" cy="21602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000" dirty="0">
                <a:solidFill>
                  <a:schemeClr val="bg1"/>
                </a:solidFill>
              </a:rPr>
              <a:t>1. januar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61C1F21-92F2-DF4A-879F-9750BACAB019}"/>
              </a:ext>
            </a:extLst>
          </p:cNvPr>
          <p:cNvSpPr txBox="1"/>
          <p:nvPr/>
        </p:nvSpPr>
        <p:spPr>
          <a:xfrm>
            <a:off x="7499280" y="5590034"/>
            <a:ext cx="789091" cy="21602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000" dirty="0">
                <a:solidFill>
                  <a:schemeClr val="bg1"/>
                </a:solidFill>
              </a:rPr>
              <a:t>1. januar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4A658A4-DF54-2645-BA5A-FE1E67B3A20D}"/>
              </a:ext>
            </a:extLst>
          </p:cNvPr>
          <p:cNvSpPr txBox="1"/>
          <p:nvPr/>
        </p:nvSpPr>
        <p:spPr>
          <a:xfrm>
            <a:off x="9302160" y="5590034"/>
            <a:ext cx="789091" cy="21602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000" dirty="0">
                <a:solidFill>
                  <a:schemeClr val="bg1"/>
                </a:solidFill>
              </a:rPr>
              <a:t>1. januar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175DA7-47DD-5844-8CF4-8640412116AA}"/>
              </a:ext>
            </a:extLst>
          </p:cNvPr>
          <p:cNvGrpSpPr/>
          <p:nvPr/>
        </p:nvGrpSpPr>
        <p:grpSpPr>
          <a:xfrm>
            <a:off x="2489684" y="4625821"/>
            <a:ext cx="7198780" cy="887094"/>
            <a:chOff x="2489684" y="4271190"/>
            <a:chExt cx="7198780" cy="2214266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C77E45C-FE3E-DA43-82B5-5A2B2F5932A2}"/>
                </a:ext>
              </a:extLst>
            </p:cNvPr>
            <p:cNvCxnSpPr>
              <a:cxnSpLocks/>
            </p:cNvCxnSpPr>
            <p:nvPr/>
          </p:nvCxnSpPr>
          <p:spPr>
            <a:xfrm>
              <a:off x="2489684" y="4271190"/>
              <a:ext cx="0" cy="2214266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070A9E6-9E78-E443-8C08-4CA6E9DCD6E9}"/>
                </a:ext>
              </a:extLst>
            </p:cNvPr>
            <p:cNvCxnSpPr>
              <a:cxnSpLocks/>
            </p:cNvCxnSpPr>
            <p:nvPr/>
          </p:nvCxnSpPr>
          <p:spPr>
            <a:xfrm>
              <a:off x="4297575" y="4271190"/>
              <a:ext cx="0" cy="2214266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4268132-7223-324E-9793-960B86FEFF60}"/>
                </a:ext>
              </a:extLst>
            </p:cNvPr>
            <p:cNvCxnSpPr>
              <a:cxnSpLocks/>
            </p:cNvCxnSpPr>
            <p:nvPr/>
          </p:nvCxnSpPr>
          <p:spPr>
            <a:xfrm>
              <a:off x="6081167" y="4271190"/>
              <a:ext cx="0" cy="2214266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110B13A-41E4-3C4A-B477-652784FDB2F7}"/>
                </a:ext>
              </a:extLst>
            </p:cNvPr>
            <p:cNvCxnSpPr>
              <a:cxnSpLocks/>
            </p:cNvCxnSpPr>
            <p:nvPr/>
          </p:nvCxnSpPr>
          <p:spPr>
            <a:xfrm>
              <a:off x="7885584" y="4271190"/>
              <a:ext cx="0" cy="2214266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2BAD380-16CF-CB4A-8E5B-D28482C1EA25}"/>
                </a:ext>
              </a:extLst>
            </p:cNvPr>
            <p:cNvCxnSpPr>
              <a:cxnSpLocks/>
            </p:cNvCxnSpPr>
            <p:nvPr/>
          </p:nvCxnSpPr>
          <p:spPr>
            <a:xfrm>
              <a:off x="9688464" y="4271190"/>
              <a:ext cx="0" cy="2214266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1720E46-060E-B44B-BA0D-2D9159B69DC2}"/>
              </a:ext>
            </a:extLst>
          </p:cNvPr>
          <p:cNvSpPr txBox="1"/>
          <p:nvPr/>
        </p:nvSpPr>
        <p:spPr>
          <a:xfrm>
            <a:off x="1504" y="-1178718"/>
            <a:ext cx="3240360" cy="83099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a-DK" sz="1800" dirty="0" err="1"/>
              <a:t>TJEK LIGE INDHOLD I DE 3 HVIDE PILE OG DEN ORANGE PIL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EC4B16-B257-394F-AFA6-C3C8F4A66EB7}"/>
              </a:ext>
            </a:extLst>
          </p:cNvPr>
          <p:cNvSpPr txBox="1"/>
          <p:nvPr/>
        </p:nvSpPr>
        <p:spPr>
          <a:xfrm>
            <a:off x="5469220" y="4913281"/>
            <a:ext cx="1490082" cy="360000"/>
          </a:xfrm>
          <a:prstGeom prst="rect">
            <a:avLst/>
          </a:prstGeom>
          <a:solidFill>
            <a:srgbClr val="E6521D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r>
              <a:rPr lang="da-DK" sz="1100" dirty="0">
                <a:solidFill>
                  <a:schemeClr val="bg1"/>
                </a:solidFill>
              </a:rPr>
              <a:t>1. september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8A7644-D274-D34E-82B2-DFA69CC6D0EF}"/>
              </a:ext>
            </a:extLst>
          </p:cNvPr>
          <p:cNvSpPr txBox="1"/>
          <p:nvPr/>
        </p:nvSpPr>
        <p:spPr>
          <a:xfrm>
            <a:off x="7269072" y="5013970"/>
            <a:ext cx="1562438" cy="158622"/>
          </a:xfrm>
          <a:prstGeom prst="rect">
            <a:avLst/>
          </a:prstGeom>
          <a:solidFill>
            <a:srgbClr val="4885BE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r>
              <a:rPr lang="da-DK" sz="1100" dirty="0">
                <a:solidFill>
                  <a:schemeClr val="bg1"/>
                </a:solidFill>
              </a:rPr>
              <a:t>1. september</a:t>
            </a:r>
          </a:p>
        </p:txBody>
      </p:sp>
      <p:sp>
        <p:nvSpPr>
          <p:cNvPr id="40" name="Pentagon 39">
            <a:extLst>
              <a:ext uri="{FF2B5EF4-FFF2-40B4-BE49-F238E27FC236}">
                <a16:creationId xmlns:a16="http://schemas.microsoft.com/office/drawing/2014/main" id="{B8708143-0DF5-7946-89AA-E52F37A199D6}"/>
              </a:ext>
            </a:extLst>
          </p:cNvPr>
          <p:cNvSpPr/>
          <p:nvPr/>
        </p:nvSpPr>
        <p:spPr>
          <a:xfrm>
            <a:off x="9119543" y="5013970"/>
            <a:ext cx="1512168" cy="158622"/>
          </a:xfrm>
          <a:prstGeom prst="homePlate">
            <a:avLst>
              <a:gd name="adj" fmla="val 0"/>
            </a:avLst>
          </a:prstGeom>
          <a:solidFill>
            <a:srgbClr val="B2D8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lvl="0"/>
            <a:r>
              <a:rPr lang="da-DK" sz="1100" dirty="0">
                <a:solidFill>
                  <a:srgbClr val="224284"/>
                </a:solidFill>
              </a:rPr>
              <a:t>1. september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381807-78A9-9D4F-A926-47DD4E1DAC85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049F869-88B2-6944-ABCD-94862B9C443B}"/>
              </a:ext>
            </a:extLst>
          </p:cNvPr>
          <p:cNvGrpSpPr/>
          <p:nvPr/>
        </p:nvGrpSpPr>
        <p:grpSpPr>
          <a:xfrm>
            <a:off x="1860642" y="4848250"/>
            <a:ext cx="504056" cy="504056"/>
            <a:chOff x="476012" y="2934297"/>
            <a:chExt cx="504056" cy="50405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51073FB-B05F-0C41-9039-B8C7D3E23320}"/>
                </a:ext>
              </a:extLst>
            </p:cNvPr>
            <p:cNvSpPr/>
            <p:nvPr/>
          </p:nvSpPr>
          <p:spPr>
            <a:xfrm>
              <a:off x="476012" y="2934297"/>
              <a:ext cx="504056" cy="504056"/>
            </a:xfrm>
            <a:prstGeom prst="ellipse">
              <a:avLst/>
            </a:prstGeom>
            <a:solidFill>
              <a:srgbClr val="2242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DCF2860-A8B6-1340-BEF0-0E92F86A2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71" y="3059156"/>
              <a:ext cx="254339" cy="254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30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78FF3E-9B4A-C244-9DE2-E2B317D20015}"/>
              </a:ext>
            </a:extLst>
          </p:cNvPr>
          <p:cNvSpPr/>
          <p:nvPr/>
        </p:nvSpPr>
        <p:spPr>
          <a:xfrm>
            <a:off x="-1381" y="1"/>
            <a:ext cx="12190413" cy="6859587"/>
          </a:xfrm>
          <a:prstGeom prst="rect">
            <a:avLst/>
          </a:prstGeom>
          <a:solidFill>
            <a:srgbClr val="25A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2D271C-6D6B-4F68-962B-F539AE18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Hvad skal indberettes hhv. før og efter skat?</a:t>
            </a:r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E41916EC-3A2D-4A02-9D8C-12C570DF17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72565"/>
              </p:ext>
            </p:extLst>
          </p:nvPr>
        </p:nvGraphicFramePr>
        <p:xfrm>
          <a:off x="538162" y="1885578"/>
          <a:ext cx="11133138" cy="259199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67025">
                  <a:extLst>
                    <a:ext uri="{9D8B030D-6E8A-4147-A177-3AD203B41FA5}">
                      <a16:colId xmlns:a16="http://schemas.microsoft.com/office/drawing/2014/main" val="1427317202"/>
                    </a:ext>
                  </a:extLst>
                </a:gridCol>
                <a:gridCol w="1906043">
                  <a:extLst>
                    <a:ext uri="{9D8B030D-6E8A-4147-A177-3AD203B41FA5}">
                      <a16:colId xmlns:a16="http://schemas.microsoft.com/office/drawing/2014/main" val="163608546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1917282209"/>
                    </a:ext>
                  </a:extLst>
                </a:gridCol>
                <a:gridCol w="1687662">
                  <a:extLst>
                    <a:ext uri="{9D8B030D-6E8A-4147-A177-3AD203B41FA5}">
                      <a16:colId xmlns:a16="http://schemas.microsoft.com/office/drawing/2014/main" val="1377984738"/>
                    </a:ext>
                  </a:extLst>
                </a:gridCol>
              </a:tblGrid>
              <a:tr h="495330">
                <a:tc>
                  <a:txBody>
                    <a:bodyPr/>
                    <a:lstStyle/>
                    <a:p>
                      <a:pPr algn="l"/>
                      <a:r>
                        <a:rPr lang="da-DK" sz="1600" dirty="0">
                          <a:solidFill>
                            <a:schemeClr val="bg1"/>
                          </a:solidFill>
                        </a:rPr>
                        <a:t>Medarbejder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428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>
                          <a:solidFill>
                            <a:schemeClr val="bg1"/>
                          </a:solidFill>
                        </a:rPr>
                        <a:t>Overenskomst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428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>
                          <a:solidFill>
                            <a:schemeClr val="bg1"/>
                          </a:solidFill>
                        </a:rPr>
                        <a:t>Modtager af indberetning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428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>
                          <a:solidFill>
                            <a:schemeClr val="bg1"/>
                          </a:solidFill>
                        </a:rPr>
                        <a:t>Feriepenge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42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36863"/>
                  </a:ext>
                </a:extLst>
              </a:tr>
              <a:tr h="495330">
                <a:tc rowSpan="3">
                  <a:txBody>
                    <a:bodyPr/>
                    <a:lstStyle/>
                    <a:p>
                      <a:r>
                        <a:rPr lang="da-DK" sz="1600" dirty="0"/>
                        <a:t>Timelønnede og fratrådte funktionærer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Nej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dirty="0" err="1"/>
                        <a:t>FerieKonto</a:t>
                      </a:r>
                      <a:endParaRPr lang="da-DK" sz="1600" dirty="0"/>
                    </a:p>
                  </a:txBody>
                  <a:tcPr anchor="ctr">
                    <a:lnL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Efter skat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609196"/>
                  </a:ext>
                </a:extLst>
              </a:tr>
              <a:tr h="495330">
                <a:tc vMerge="1"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Ja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Feriekasse (Feriepengeinfo)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Efter skat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653023"/>
                  </a:ext>
                </a:extLst>
              </a:tr>
              <a:tr h="495330">
                <a:tc vMerge="1"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Ja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Feriepengeinfo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Før skat</a:t>
                      </a:r>
                      <a:endParaRPr lang="da-DK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112786"/>
                  </a:ext>
                </a:extLst>
              </a:tr>
              <a:tr h="61067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Funktionærer i fortsat ansættelse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Kun i overgangsåret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Ja/nej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Lønmodtagernes Feriemidler</a:t>
                      </a:r>
                      <a:endParaRPr lang="da-DK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Før skat</a:t>
                      </a:r>
                      <a:endParaRPr lang="da-DK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A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04584"/>
                  </a:ext>
                </a:extLst>
              </a:tr>
            </a:tbl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2097CA0-388B-4CB3-A9AC-5D53F1887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408F5081-EBB9-5645-9370-B2FA5307CABF}"/>
              </a:ext>
            </a:extLst>
          </p:cNvPr>
          <p:cNvSpPr/>
          <p:nvPr/>
        </p:nvSpPr>
        <p:spPr>
          <a:xfrm>
            <a:off x="6554303" y="-784009"/>
            <a:ext cx="2462400" cy="579600"/>
          </a:xfrm>
          <a:prstGeom prst="homePlate">
            <a:avLst>
              <a:gd name="adj" fmla="val 24992"/>
            </a:avLst>
          </a:prstGeom>
          <a:solidFill>
            <a:srgbClr val="A8D9E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01414D-5804-EF4D-823D-CC3553A65CB5}"/>
              </a:ext>
            </a:extLst>
          </p:cNvPr>
          <p:cNvSpPr/>
          <p:nvPr/>
        </p:nvSpPr>
        <p:spPr>
          <a:xfrm>
            <a:off x="3211670" y="-793790"/>
            <a:ext cx="1544938" cy="579600"/>
          </a:xfrm>
          <a:prstGeom prst="rect">
            <a:avLst/>
          </a:prstGeom>
          <a:solidFill>
            <a:srgbClr val="2570B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5F0EAD-4F9F-ED4C-A294-F36501C7C185}"/>
              </a:ext>
            </a:extLst>
          </p:cNvPr>
          <p:cNvSpPr/>
          <p:nvPr/>
        </p:nvSpPr>
        <p:spPr>
          <a:xfrm>
            <a:off x="1622800" y="-784009"/>
            <a:ext cx="1544938" cy="579600"/>
          </a:xfrm>
          <a:prstGeom prst="rect">
            <a:avLst/>
          </a:prstGeom>
          <a:solidFill>
            <a:srgbClr val="1F5C9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22B100-B315-B642-AC5A-96A2BCC88097}"/>
              </a:ext>
            </a:extLst>
          </p:cNvPr>
          <p:cNvSpPr/>
          <p:nvPr/>
        </p:nvSpPr>
        <p:spPr>
          <a:xfrm>
            <a:off x="42647" y="-777130"/>
            <a:ext cx="1544938" cy="579600"/>
          </a:xfrm>
          <a:prstGeom prst="rect">
            <a:avLst/>
          </a:prstGeom>
          <a:solidFill>
            <a:srgbClr val="15438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DEBF75-6C2F-E04E-A0E4-68FC7B4F157D}"/>
              </a:ext>
            </a:extLst>
          </p:cNvPr>
          <p:cNvSpPr/>
          <p:nvPr/>
        </p:nvSpPr>
        <p:spPr>
          <a:xfrm>
            <a:off x="15769" y="-1117825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#154389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DCF58F-9F67-FC4A-B42C-8C8E3877FA48}"/>
              </a:ext>
            </a:extLst>
          </p:cNvPr>
          <p:cNvSpPr/>
          <p:nvPr/>
        </p:nvSpPr>
        <p:spPr>
          <a:xfrm>
            <a:off x="1580892" y="-1117825"/>
            <a:ext cx="941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#1F5C9E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CF4150-A113-F348-A5D7-991B0B0C8B96}"/>
              </a:ext>
            </a:extLst>
          </p:cNvPr>
          <p:cNvSpPr/>
          <p:nvPr/>
        </p:nvSpPr>
        <p:spPr>
          <a:xfrm>
            <a:off x="3206929" y="-1117825"/>
            <a:ext cx="901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#2570B0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AB3261-A633-6941-9FBB-6D3EBAA2F45F}"/>
              </a:ext>
            </a:extLst>
          </p:cNvPr>
          <p:cNvSpPr/>
          <p:nvPr/>
        </p:nvSpPr>
        <p:spPr>
          <a:xfrm>
            <a:off x="4842747" y="-1117825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#2E87C3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EE7634-9AC5-414B-A616-1CD0B4E463A7}"/>
              </a:ext>
            </a:extLst>
          </p:cNvPr>
          <p:cNvSpPr/>
          <p:nvPr/>
        </p:nvSpPr>
        <p:spPr>
          <a:xfrm>
            <a:off x="6554303" y="-1117825"/>
            <a:ext cx="9525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#A8D9E5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51C11A-9426-D74A-B5E8-AC4E11EA8FD2}"/>
              </a:ext>
            </a:extLst>
          </p:cNvPr>
          <p:cNvSpPr/>
          <p:nvPr/>
        </p:nvSpPr>
        <p:spPr>
          <a:xfrm>
            <a:off x="4800540" y="-784009"/>
            <a:ext cx="1544938" cy="579600"/>
          </a:xfrm>
          <a:prstGeom prst="rect">
            <a:avLst/>
          </a:prstGeom>
          <a:solidFill>
            <a:srgbClr val="2E87C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59AA67-F48E-3145-AC6B-14CD84DD4DB9}"/>
              </a:ext>
            </a:extLst>
          </p:cNvPr>
          <p:cNvSpPr/>
          <p:nvPr/>
        </p:nvSpPr>
        <p:spPr>
          <a:xfrm>
            <a:off x="9119542" y="-784009"/>
            <a:ext cx="1544938" cy="579600"/>
          </a:xfrm>
          <a:prstGeom prst="rect">
            <a:avLst/>
          </a:prstGeom>
          <a:solidFill>
            <a:srgbClr val="25AFE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103A50-C5AD-BD49-9A9C-7F9E36198A63}"/>
              </a:ext>
            </a:extLst>
          </p:cNvPr>
          <p:cNvSpPr/>
          <p:nvPr/>
        </p:nvSpPr>
        <p:spPr>
          <a:xfrm>
            <a:off x="9119542" y="-1117825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#25AFE5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0232A0-3551-424D-A205-9CE9B38ABBE0}"/>
              </a:ext>
            </a:extLst>
          </p:cNvPr>
          <p:cNvSpPr/>
          <p:nvPr/>
        </p:nvSpPr>
        <p:spPr>
          <a:xfrm>
            <a:off x="10966630" y="-784009"/>
            <a:ext cx="1544938" cy="579600"/>
          </a:xfrm>
          <a:prstGeom prst="rect">
            <a:avLst/>
          </a:prstGeom>
          <a:solidFill>
            <a:srgbClr val="E6521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EE0800-B982-B24E-9321-F18A5467C6FA}"/>
              </a:ext>
            </a:extLst>
          </p:cNvPr>
          <p:cNvSpPr/>
          <p:nvPr/>
        </p:nvSpPr>
        <p:spPr>
          <a:xfrm>
            <a:off x="10966630" y="-1117825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#E6521D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472171-D3EF-7B42-B9C8-8B5072A50CF1}"/>
              </a:ext>
            </a:extLst>
          </p:cNvPr>
          <p:cNvGrpSpPr/>
          <p:nvPr/>
        </p:nvGrpSpPr>
        <p:grpSpPr>
          <a:xfrm>
            <a:off x="3723258" y="3528070"/>
            <a:ext cx="7791365" cy="779040"/>
            <a:chOff x="3004209" y="3518193"/>
            <a:chExt cx="7791365" cy="77904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67B25F-F928-D44B-90D0-5250A63E94E6}"/>
                </a:ext>
              </a:extLst>
            </p:cNvPr>
            <p:cNvSpPr txBox="1"/>
            <p:nvPr/>
          </p:nvSpPr>
          <p:spPr>
            <a:xfrm>
              <a:off x="10237018" y="3518193"/>
              <a:ext cx="558556" cy="230400"/>
            </a:xfrm>
            <a:prstGeom prst="rect">
              <a:avLst/>
            </a:prstGeom>
            <a:solidFill>
              <a:srgbClr val="E6521D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a-DK" sz="1100" b="1" dirty="0">
                  <a:solidFill>
                    <a:schemeClr val="bg1"/>
                  </a:solidFill>
                </a:rPr>
                <a:t>NYT</a:t>
              </a:r>
              <a:endParaRPr lang="da-DK" sz="11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5B3322-F556-C343-B650-6EE05C66CCF2}"/>
                </a:ext>
              </a:extLst>
            </p:cNvPr>
            <p:cNvSpPr txBox="1"/>
            <p:nvPr/>
          </p:nvSpPr>
          <p:spPr>
            <a:xfrm>
              <a:off x="3004209" y="4066833"/>
              <a:ext cx="558556" cy="230400"/>
            </a:xfrm>
            <a:prstGeom prst="rect">
              <a:avLst/>
            </a:prstGeom>
            <a:solidFill>
              <a:srgbClr val="E6521D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a-DK" sz="1100" b="1" dirty="0">
                  <a:solidFill>
                    <a:schemeClr val="bg1"/>
                  </a:solidFill>
                </a:rPr>
                <a:t>NYT</a:t>
              </a:r>
              <a:endParaRPr lang="da-DK" sz="11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31E0FF0-4E0B-1447-997A-64A15ED0D9DC}"/>
                </a:ext>
              </a:extLst>
            </p:cNvPr>
            <p:cNvSpPr txBox="1"/>
            <p:nvPr/>
          </p:nvSpPr>
          <p:spPr>
            <a:xfrm>
              <a:off x="8400493" y="4066833"/>
              <a:ext cx="558556" cy="230400"/>
            </a:xfrm>
            <a:prstGeom prst="rect">
              <a:avLst/>
            </a:prstGeom>
            <a:solidFill>
              <a:srgbClr val="E6521D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a-DK" sz="1100" b="1" dirty="0">
                  <a:solidFill>
                    <a:schemeClr val="bg1"/>
                  </a:solidFill>
                </a:rPr>
                <a:t>NYT</a:t>
              </a:r>
              <a:endParaRPr lang="da-DK" sz="11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75AFD6D-445C-EB44-B660-DD63A3FDAFC2}"/>
                </a:ext>
              </a:extLst>
            </p:cNvPr>
            <p:cNvSpPr txBox="1"/>
            <p:nvPr/>
          </p:nvSpPr>
          <p:spPr>
            <a:xfrm>
              <a:off x="10237018" y="4066833"/>
              <a:ext cx="558556" cy="230400"/>
            </a:xfrm>
            <a:prstGeom prst="rect">
              <a:avLst/>
            </a:prstGeom>
            <a:solidFill>
              <a:srgbClr val="E6521D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a-DK" sz="1100" b="1" dirty="0">
                  <a:solidFill>
                    <a:schemeClr val="bg1"/>
                  </a:solidFill>
                </a:rPr>
                <a:t>NYT</a:t>
              </a:r>
              <a:endParaRPr lang="da-DK" sz="1100" b="1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F0E9258-FDC9-5249-9ACB-907A0A1EC41B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</p:spTree>
    <p:extLst>
      <p:ext uri="{BB962C8B-B14F-4D97-AF65-F5344CB8AC3E}">
        <p14:creationId xmlns:p14="http://schemas.microsoft.com/office/powerpoint/2010/main" val="342035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D09651C-D00C-4C83-BF01-AD5B6486AE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BC1CB9-9289-9C4E-A4BA-6676CCFB3790}"/>
              </a:ext>
            </a:extLst>
          </p:cNvPr>
          <p:cNvSpPr/>
          <p:nvPr/>
        </p:nvSpPr>
        <p:spPr>
          <a:xfrm>
            <a:off x="-1" y="0"/>
            <a:ext cx="12190413" cy="6859588"/>
          </a:xfrm>
          <a:prstGeom prst="rect">
            <a:avLst/>
          </a:prstGeom>
          <a:solidFill>
            <a:srgbClr val="14438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6" name="Pladsholder til slidenummer 3">
            <a:extLst>
              <a:ext uri="{FF2B5EF4-FFF2-40B4-BE49-F238E27FC236}">
                <a16:creationId xmlns:a16="http://schemas.microsoft.com/office/drawing/2014/main" id="{7C659096-A84A-7840-AE21-1284A03A3600}"/>
              </a:ext>
            </a:extLst>
          </p:cNvPr>
          <p:cNvSpPr txBox="1">
            <a:spLocks/>
          </p:cNvSpPr>
          <p:nvPr/>
        </p:nvSpPr>
        <p:spPr>
          <a:xfrm>
            <a:off x="10969259" y="6392982"/>
            <a:ext cx="664309" cy="29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da-DK"/>
            </a:defPPr>
            <a:lvl1pPr marL="0" algn="r" defTabSz="121917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7EC89C-17A0-4E64-A6D2-B825673CEEDF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17" name="Titel 4">
            <a:extLst>
              <a:ext uri="{FF2B5EF4-FFF2-40B4-BE49-F238E27FC236}">
                <a16:creationId xmlns:a16="http://schemas.microsoft.com/office/drawing/2014/main" id="{9FC59CA9-A24D-7949-9086-C01B158A0351}"/>
              </a:ext>
            </a:extLst>
          </p:cNvPr>
          <p:cNvSpPr txBox="1">
            <a:spLocks/>
          </p:cNvSpPr>
          <p:nvPr/>
        </p:nvSpPr>
        <p:spPr>
          <a:xfrm>
            <a:off x="504295" y="765498"/>
            <a:ext cx="11110912" cy="1047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21917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lang="da-DK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>
                <a:solidFill>
                  <a:schemeClr val="bg1"/>
                </a:solidFill>
              </a:rPr>
              <a:t>Indbetaling til Lønmodtagernes Feriemidler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3D8FE-271B-0746-A0E8-F83CCCEAA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77" y="2997746"/>
            <a:ext cx="822325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99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68E479-2B12-4943-9B1A-A7840EF3C19C}"/>
              </a:ext>
            </a:extLst>
          </p:cNvPr>
          <p:cNvSpPr/>
          <p:nvPr/>
        </p:nvSpPr>
        <p:spPr>
          <a:xfrm>
            <a:off x="-1381" y="1"/>
            <a:ext cx="12190413" cy="6859587"/>
          </a:xfrm>
          <a:prstGeom prst="rect">
            <a:avLst/>
          </a:prstGeom>
          <a:solidFill>
            <a:srgbClr val="25A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FB6DEE-04FA-4807-970D-A7071546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Feriepenge for overgangsåret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FEEEE-95D2-4787-AC80-314BF0D1F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3" y="1736725"/>
            <a:ext cx="11110912" cy="612949"/>
          </a:xfrm>
        </p:spPr>
        <p:txBody>
          <a:bodyPr/>
          <a:lstStyle/>
          <a:p>
            <a:pPr marL="0" indent="0">
              <a:buNone/>
            </a:pPr>
            <a:r>
              <a:rPr lang="da-DK" sz="2400" dirty="0">
                <a:solidFill>
                  <a:schemeClr val="bg1"/>
                </a:solidFill>
              </a:rPr>
              <a:t>3 valgmuligheder for betaling til Lønmodtagernes Feriemidler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6EFF773-F9C7-44CF-ADAA-22D785C15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B3799BDD-2FB7-FC40-B06E-F6CFD1DFC13A}"/>
              </a:ext>
            </a:extLst>
          </p:cNvPr>
          <p:cNvSpPr txBox="1">
            <a:spLocks/>
          </p:cNvSpPr>
          <p:nvPr/>
        </p:nvSpPr>
        <p:spPr>
          <a:xfrm>
            <a:off x="1342678" y="2709714"/>
            <a:ext cx="6120680" cy="648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000" indent="-450000" algn="l" defTabSz="1219170" rtl="0" eaLnBrk="1" latinLnBrk="0" hangingPunct="1">
              <a:lnSpc>
                <a:spcPct val="91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●"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1219170" rtl="0" eaLnBrk="1" latinLnBrk="0" hangingPunct="1">
              <a:spcBef>
                <a:spcPts val="1000"/>
              </a:spcBef>
              <a:buSzPct val="90000"/>
              <a:buFont typeface="Arial" panose="020B0604020202020204" pitchFamily="34" charset="0"/>
              <a:buChar char="●"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008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4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Betal hele beløbet for overgangsåret til Lønmodtagernes Feriemidler med det samme i 2021.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C942C2FF-5C68-3F4A-AAE6-4AD57F999B7D}"/>
              </a:ext>
            </a:extLst>
          </p:cNvPr>
          <p:cNvSpPr txBox="1">
            <a:spLocks/>
          </p:cNvSpPr>
          <p:nvPr/>
        </p:nvSpPr>
        <p:spPr>
          <a:xfrm>
            <a:off x="8528227" y="2637706"/>
            <a:ext cx="3105597" cy="1728193"/>
          </a:xfrm>
          <a:prstGeom prst="rect">
            <a:avLst/>
          </a:prstGeom>
          <a:solidFill>
            <a:srgbClr val="224284"/>
          </a:solidFill>
        </p:spPr>
        <p:txBody>
          <a:bodyPr vert="horz" lIns="251999" tIns="251999" rIns="251999" bIns="251999" rtlCol="0">
            <a:noAutofit/>
          </a:bodyPr>
          <a:lstStyle>
            <a:lvl1pPr marL="450000" indent="-450000" algn="l" defTabSz="1219170" rtl="0" eaLnBrk="1" latinLnBrk="0" hangingPunct="1">
              <a:lnSpc>
                <a:spcPct val="91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●"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1219170" rtl="0" eaLnBrk="1" latinLnBrk="0" hangingPunct="1">
              <a:spcBef>
                <a:spcPts val="1000"/>
              </a:spcBef>
              <a:buSzPct val="90000"/>
              <a:buFont typeface="Arial" panose="020B0604020202020204" pitchFamily="34" charset="0"/>
              <a:buChar char="●"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008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4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1600" b="0" dirty="0">
                <a:solidFill>
                  <a:schemeClr val="bg1"/>
                </a:solidFill>
              </a:rPr>
              <a:t>OBS: Feriepenge, der er indberettet til FerieKonto eller en anden feriekasse, skal arbejdsgiver dog betale, som han plejer efter de kendte frister. 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8059B365-822D-7146-B1EF-D352347D2C40}"/>
              </a:ext>
            </a:extLst>
          </p:cNvPr>
          <p:cNvSpPr txBox="1">
            <a:spLocks/>
          </p:cNvSpPr>
          <p:nvPr/>
        </p:nvSpPr>
        <p:spPr>
          <a:xfrm>
            <a:off x="538163" y="2493691"/>
            <a:ext cx="1098545" cy="115212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450000" indent="-450000" algn="l" defTabSz="1219170" rtl="0" eaLnBrk="1" latinLnBrk="0" hangingPunct="1">
              <a:lnSpc>
                <a:spcPct val="91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●"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1219170" rtl="0" eaLnBrk="1" latinLnBrk="0" hangingPunct="1">
              <a:spcBef>
                <a:spcPts val="1000"/>
              </a:spcBef>
              <a:buSzPct val="90000"/>
              <a:buFont typeface="Arial" panose="020B0604020202020204" pitchFamily="34" charset="0"/>
              <a:buChar char="●"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008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4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6600" dirty="0">
                <a:solidFill>
                  <a:schemeClr val="bg1"/>
                </a:solidFill>
              </a:rPr>
              <a:t>1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BF104C8C-2EEA-F442-8556-45E6F8BC1DC2}"/>
              </a:ext>
            </a:extLst>
          </p:cNvPr>
          <p:cNvSpPr txBox="1">
            <a:spLocks/>
          </p:cNvSpPr>
          <p:nvPr/>
        </p:nvSpPr>
        <p:spPr>
          <a:xfrm>
            <a:off x="522737" y="3429795"/>
            <a:ext cx="1098545" cy="115212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450000" indent="-450000" algn="l" defTabSz="1219170" rtl="0" eaLnBrk="1" latinLnBrk="0" hangingPunct="1">
              <a:lnSpc>
                <a:spcPct val="91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●"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1219170" rtl="0" eaLnBrk="1" latinLnBrk="0" hangingPunct="1">
              <a:spcBef>
                <a:spcPts val="1000"/>
              </a:spcBef>
              <a:buSzPct val="90000"/>
              <a:buFont typeface="Arial" panose="020B0604020202020204" pitchFamily="34" charset="0"/>
              <a:buChar char="●"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008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4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6600" dirty="0">
                <a:solidFill>
                  <a:schemeClr val="bg1"/>
                </a:solidFill>
              </a:rPr>
              <a:t>2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FE17A3D2-4662-CE42-8CC2-5F9A48A1BE1D}"/>
              </a:ext>
            </a:extLst>
          </p:cNvPr>
          <p:cNvSpPr txBox="1">
            <a:spLocks/>
          </p:cNvSpPr>
          <p:nvPr/>
        </p:nvSpPr>
        <p:spPr>
          <a:xfrm>
            <a:off x="522737" y="4365899"/>
            <a:ext cx="1098545" cy="115212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450000" indent="-450000" algn="l" defTabSz="1219170" rtl="0" eaLnBrk="1" latinLnBrk="0" hangingPunct="1">
              <a:lnSpc>
                <a:spcPct val="91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●"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1219170" rtl="0" eaLnBrk="1" latinLnBrk="0" hangingPunct="1">
              <a:spcBef>
                <a:spcPts val="1000"/>
              </a:spcBef>
              <a:buSzPct val="90000"/>
              <a:buFont typeface="Arial" panose="020B0604020202020204" pitchFamily="34" charset="0"/>
              <a:buChar char="●"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008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4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6600" dirty="0">
                <a:solidFill>
                  <a:schemeClr val="bg1"/>
                </a:solidFill>
              </a:rPr>
              <a:t>3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CC869279-0D28-844B-AD21-21B7A179933B}"/>
              </a:ext>
            </a:extLst>
          </p:cNvPr>
          <p:cNvSpPr txBox="1">
            <a:spLocks/>
          </p:cNvSpPr>
          <p:nvPr/>
        </p:nvSpPr>
        <p:spPr>
          <a:xfrm>
            <a:off x="1342678" y="3645818"/>
            <a:ext cx="6408714" cy="720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000" indent="-450000" algn="l" defTabSz="1219170" rtl="0" eaLnBrk="1" latinLnBrk="0" hangingPunct="1">
              <a:lnSpc>
                <a:spcPct val="91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●"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1219170" rtl="0" eaLnBrk="1" latinLnBrk="0" hangingPunct="1">
              <a:spcBef>
                <a:spcPts val="1000"/>
              </a:spcBef>
              <a:buSzPct val="90000"/>
              <a:buFont typeface="Arial" panose="020B0604020202020204" pitchFamily="34" charset="0"/>
              <a:buChar char="●"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008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4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Behold pengene mod en årlig indeksering og betal i takt med, at medarbejderne får opsparingen udbetalt.</a:t>
            </a:r>
          </a:p>
        </p:txBody>
      </p:sp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C9E0F672-27CC-B744-87C6-45FE572A2227}"/>
              </a:ext>
            </a:extLst>
          </p:cNvPr>
          <p:cNvSpPr txBox="1">
            <a:spLocks/>
          </p:cNvSpPr>
          <p:nvPr/>
        </p:nvSpPr>
        <p:spPr>
          <a:xfrm>
            <a:off x="1342677" y="4581922"/>
            <a:ext cx="6408714" cy="14401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000" indent="-450000" algn="l" defTabSz="1219170" rtl="0" eaLnBrk="1" latinLnBrk="0" hangingPunct="1">
              <a:lnSpc>
                <a:spcPct val="91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●"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1219170" rtl="0" eaLnBrk="1" latinLnBrk="0" hangingPunct="1">
              <a:spcBef>
                <a:spcPts val="1000"/>
              </a:spcBef>
              <a:buSzPct val="90000"/>
              <a:buFont typeface="Arial" panose="020B0604020202020204" pitchFamily="34" charset="0"/>
              <a:buChar char="●"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008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4000" indent="-288000" algn="l" defTabSz="121917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Lav en kombination, hvor arbejdsgiver betaler for nogle medarbejdere, men ikke for andre. Det kan han gøre hvert år.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89B45D-6B5B-174B-ADD0-773BF6A40335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</p:spTree>
    <p:extLst>
      <p:ext uri="{BB962C8B-B14F-4D97-AF65-F5344CB8AC3E}">
        <p14:creationId xmlns:p14="http://schemas.microsoft.com/office/powerpoint/2010/main" val="332015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158E804-6B87-4774-B167-D7D70BB59A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A080DE-6AC5-F048-9DB7-A1A828D7FF40}"/>
              </a:ext>
            </a:extLst>
          </p:cNvPr>
          <p:cNvSpPr/>
          <p:nvPr/>
        </p:nvSpPr>
        <p:spPr>
          <a:xfrm>
            <a:off x="0" y="0"/>
            <a:ext cx="12190413" cy="110581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A82E38-6373-354E-89BF-1B6BE1C7E5CF}"/>
              </a:ext>
            </a:extLst>
          </p:cNvPr>
          <p:cNvCxnSpPr>
            <a:cxnSpLocks/>
          </p:cNvCxnSpPr>
          <p:nvPr/>
        </p:nvCxnSpPr>
        <p:spPr>
          <a:xfrm>
            <a:off x="538163" y="549474"/>
            <a:ext cx="11110913" cy="0"/>
          </a:xfrm>
          <a:prstGeom prst="line">
            <a:avLst/>
          </a:prstGeom>
          <a:ln w="12700">
            <a:solidFill>
              <a:srgbClr val="214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DF61DD7-2C72-904F-A460-106C737CEBE6}"/>
              </a:ext>
            </a:extLst>
          </p:cNvPr>
          <p:cNvSpPr/>
          <p:nvPr/>
        </p:nvSpPr>
        <p:spPr>
          <a:xfrm>
            <a:off x="10487694" y="477466"/>
            <a:ext cx="216024" cy="21602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3154DA-A990-194E-B4BA-F452B2936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65" y="-98599"/>
            <a:ext cx="1684048" cy="72694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449ED9E-6F5D-1E4D-875F-C9C0B4D8E4AD}"/>
              </a:ext>
            </a:extLst>
          </p:cNvPr>
          <p:cNvSpPr/>
          <p:nvPr/>
        </p:nvSpPr>
        <p:spPr>
          <a:xfrm>
            <a:off x="-1" y="0"/>
            <a:ext cx="12190413" cy="6859588"/>
          </a:xfrm>
          <a:prstGeom prst="rect">
            <a:avLst/>
          </a:prstGeom>
          <a:solidFill>
            <a:srgbClr val="14438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F25467F8-C832-4D95-8CBD-42AE111D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1040" y="3856749"/>
            <a:ext cx="3574687" cy="442718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Findes på</a:t>
            </a:r>
          </a:p>
          <a:p>
            <a:r>
              <a:rPr lang="da-DK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www.virk.dk/ny-ferielov</a:t>
            </a:r>
            <a:r>
              <a:rPr lang="da-DK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F31384-12FB-4F20-B8A9-B30F8B84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172" y="2151728"/>
            <a:ext cx="3574687" cy="1047600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FILM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042537-CF07-CE41-8D62-8EE7086BB0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6" y="1105814"/>
            <a:ext cx="4647960" cy="46479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6BF1AD-9286-B14A-B78B-2EBCC5A966BD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chemeClr val="bg1"/>
                </a:solidFill>
                <a:latin typeface="Avenir Black" panose="02000503020000020003" pitchFamily="2" charset="0"/>
              </a:rPr>
              <a:t>Ny Ferielov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A9FD2C7-5D43-4218-B60C-DE827DEA3A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7641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17565B-A397-6340-82A6-FD7137C34883}"/>
              </a:ext>
            </a:extLst>
          </p:cNvPr>
          <p:cNvSpPr/>
          <p:nvPr/>
        </p:nvSpPr>
        <p:spPr>
          <a:xfrm>
            <a:off x="-1381" y="1"/>
            <a:ext cx="12190413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240AE0-1FA5-4D42-AF1A-A7792DEF4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945518"/>
            <a:ext cx="11110912" cy="730882"/>
          </a:xfrm>
        </p:spPr>
        <p:txBody>
          <a:bodyPr/>
          <a:lstStyle/>
          <a:p>
            <a:r>
              <a:rPr lang="da-DK" sz="2800" dirty="0">
                <a:solidFill>
                  <a:srgbClr val="224284"/>
                </a:solidFill>
              </a:rPr>
              <a:t>Lønmodtagernes Feriemidler opgør årligt, hvad der </a:t>
            </a:r>
            <a:r>
              <a:rPr lang="da-DK" sz="2800" u="sng" dirty="0">
                <a:solidFill>
                  <a:srgbClr val="224284"/>
                </a:solidFill>
              </a:rPr>
              <a:t>skal</a:t>
            </a:r>
            <a:r>
              <a:rPr lang="da-DK" sz="2800" dirty="0">
                <a:solidFill>
                  <a:srgbClr val="224284"/>
                </a:solidFill>
              </a:rPr>
              <a:t> betales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EB4D67-BAA5-45A4-AC01-38FA308BB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022" y="2061641"/>
            <a:ext cx="7210053" cy="406769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a-DK" sz="1800" b="0" dirty="0">
                <a:solidFill>
                  <a:srgbClr val="224284"/>
                </a:solidFill>
              </a:rPr>
              <a:t>Pengene forfalder, når medarbejderen</a:t>
            </a:r>
            <a:br>
              <a:rPr lang="da-DK" sz="1800" b="0" dirty="0">
                <a:solidFill>
                  <a:srgbClr val="224284"/>
                </a:solidFill>
              </a:rPr>
            </a:br>
            <a:r>
              <a:rPr lang="da-DK" sz="1800" b="0" dirty="0">
                <a:solidFill>
                  <a:srgbClr val="224284"/>
                </a:solidFill>
              </a:rPr>
              <a:t>forlader arbejdsmarkedet.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a-DK" sz="1600" dirty="0">
                <a:solidFill>
                  <a:srgbClr val="224284"/>
                </a:solidFill>
              </a:rPr>
              <a:t>Eksempler:</a:t>
            </a:r>
          </a:p>
          <a:p>
            <a:pPr>
              <a:spcAft>
                <a:spcPts val="1200"/>
              </a:spcAft>
            </a:pPr>
            <a:r>
              <a:rPr lang="da-DK" sz="1600" b="0" dirty="0">
                <a:solidFill>
                  <a:srgbClr val="224284"/>
                </a:solidFill>
              </a:rPr>
              <a:t>Folkepensionsalderen</a:t>
            </a:r>
          </a:p>
          <a:p>
            <a:pPr>
              <a:spcAft>
                <a:spcPts val="1200"/>
              </a:spcAft>
            </a:pPr>
            <a:r>
              <a:rPr lang="da-DK" sz="1600" b="0" dirty="0">
                <a:solidFill>
                  <a:srgbClr val="224284"/>
                </a:solidFill>
              </a:rPr>
              <a:t>Død</a:t>
            </a:r>
          </a:p>
          <a:p>
            <a:pPr>
              <a:spcAft>
                <a:spcPts val="1200"/>
              </a:spcAft>
            </a:pPr>
            <a:r>
              <a:rPr lang="da-DK" sz="1600" b="0" dirty="0">
                <a:solidFill>
                  <a:srgbClr val="224284"/>
                </a:solidFill>
              </a:rPr>
              <a:t>Ved ansøgning pga. udrejse, efterløn, førtidspension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F7140EC-597C-467B-90DA-6593FD408B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F7482-777D-5E4B-BF02-9798CCF51F24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7295DF-632D-E346-88BC-EBEA4B46BE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8" y="1989634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1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17565B-A397-6340-82A6-FD7137C34883}"/>
              </a:ext>
            </a:extLst>
          </p:cNvPr>
          <p:cNvSpPr/>
          <p:nvPr/>
        </p:nvSpPr>
        <p:spPr>
          <a:xfrm>
            <a:off x="-1381" y="1"/>
            <a:ext cx="12190413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240AE0-1FA5-4D42-AF1A-A7792DEF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224284"/>
                </a:solidFill>
              </a:rPr>
              <a:t>Manglende betaling til Lønmodtagernes Feriemidler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EB4D67-BAA5-45A4-AC01-38FA308BB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3" y="1736725"/>
            <a:ext cx="8509371" cy="43926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a-DK" sz="1800" b="0" u="sng" dirty="0">
                <a:solidFill>
                  <a:srgbClr val="224284"/>
                </a:solidFill>
              </a:rPr>
              <a:t>Samtlige</a:t>
            </a:r>
            <a:r>
              <a:rPr lang="da-DK" sz="1800" b="0" dirty="0">
                <a:solidFill>
                  <a:srgbClr val="224284"/>
                </a:solidFill>
              </a:rPr>
              <a:t> feriemidler forfalder til betaling, hvis arbejdsgiver: </a:t>
            </a:r>
          </a:p>
          <a:p>
            <a:pPr lvl="1">
              <a:spcAft>
                <a:spcPts val="1200"/>
              </a:spcAft>
            </a:pPr>
            <a:r>
              <a:rPr lang="da-DK" sz="1600" b="0" dirty="0">
                <a:solidFill>
                  <a:srgbClr val="224284"/>
                </a:solidFill>
              </a:rPr>
              <a:t>ikke betaler forfaldne feriemidler </a:t>
            </a:r>
          </a:p>
          <a:p>
            <a:pPr lvl="1">
              <a:spcAft>
                <a:spcPts val="1200"/>
              </a:spcAft>
            </a:pPr>
            <a:r>
              <a:rPr lang="da-DK" sz="1600" b="0" dirty="0">
                <a:solidFill>
                  <a:srgbClr val="224284"/>
                </a:solidFill>
              </a:rPr>
              <a:t>ikke angiver at ville beholde ikke-forfaldne feriemidler</a:t>
            </a:r>
          </a:p>
          <a:p>
            <a:pPr>
              <a:spcAft>
                <a:spcPts val="1200"/>
              </a:spcAft>
            </a:pPr>
            <a:r>
              <a:rPr lang="da-DK" sz="1800" b="0" dirty="0">
                <a:solidFill>
                  <a:srgbClr val="224284"/>
                </a:solidFill>
              </a:rPr>
              <a:t>Ved manglende betaling overdrager fonden det samlede krav til Lønmodtagernes Garantifond (LG), som betaler feriemidlerne til fonden</a:t>
            </a:r>
          </a:p>
          <a:p>
            <a:pPr>
              <a:spcAft>
                <a:spcPts val="1200"/>
              </a:spcAft>
            </a:pPr>
            <a:r>
              <a:rPr lang="da-DK" sz="1800" b="0" dirty="0">
                <a:solidFill>
                  <a:srgbClr val="224284"/>
                </a:solidFill>
              </a:rPr>
              <a:t>LG fortsætter opkrævning og inddrivelse af arbejdsgivers forfaldne krav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F7140EC-597C-467B-90DA-6593FD408B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20</a:t>
            </a:fld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9D838-34FB-9D42-A8E1-955C5536E40E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</p:spTree>
    <p:extLst>
      <p:ext uri="{BB962C8B-B14F-4D97-AF65-F5344CB8AC3E}">
        <p14:creationId xmlns:p14="http://schemas.microsoft.com/office/powerpoint/2010/main" val="39562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1DAF87-AB49-FE4C-8798-751102CCB1F1}"/>
              </a:ext>
            </a:extLst>
          </p:cNvPr>
          <p:cNvSpPr/>
          <p:nvPr/>
        </p:nvSpPr>
        <p:spPr>
          <a:xfrm>
            <a:off x="-1" y="0"/>
            <a:ext cx="12190413" cy="6859588"/>
          </a:xfrm>
          <a:prstGeom prst="rect">
            <a:avLst/>
          </a:prstGeom>
          <a:solidFill>
            <a:srgbClr val="14438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F2E246C-BDFA-4D76-B152-E02489433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D6EB9F0A-C974-0540-BCAC-405E577E7A24}"/>
              </a:ext>
            </a:extLst>
          </p:cNvPr>
          <p:cNvSpPr txBox="1">
            <a:spLocks/>
          </p:cNvSpPr>
          <p:nvPr/>
        </p:nvSpPr>
        <p:spPr>
          <a:xfrm>
            <a:off x="504295" y="765498"/>
            <a:ext cx="11110912" cy="1047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21917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lang="da-DK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>
                <a:solidFill>
                  <a:schemeClr val="bg1"/>
                </a:solidFill>
              </a:rPr>
              <a:t>Opstart af Lønmodtagernes Feriemidler</a:t>
            </a:r>
            <a:endParaRPr lang="da-DK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076E9D-4858-394D-A0F5-E5C343B7A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77" y="2997746"/>
            <a:ext cx="822325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7D38ACD-BDE7-F04E-B706-0B3A75AD76AC}"/>
              </a:ext>
            </a:extLst>
          </p:cNvPr>
          <p:cNvSpPr/>
          <p:nvPr/>
        </p:nvSpPr>
        <p:spPr>
          <a:xfrm>
            <a:off x="-1381" y="1"/>
            <a:ext cx="12190413" cy="6859587"/>
          </a:xfrm>
          <a:prstGeom prst="rect">
            <a:avLst/>
          </a:prstGeom>
          <a:solidFill>
            <a:srgbClr val="25A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2EB41F-6E52-47B8-9486-E2BF7CC12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Opkrævning af administrationsbidrag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72288C-659E-460F-A850-BD127F81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942" y="2205659"/>
            <a:ext cx="6332265" cy="3923678"/>
          </a:xfrm>
        </p:spPr>
        <p:txBody>
          <a:bodyPr/>
          <a:lstStyle/>
          <a:p>
            <a:r>
              <a:rPr lang="da-DK" sz="2000" b="0" dirty="0">
                <a:solidFill>
                  <a:schemeClr val="bg1"/>
                </a:solidFill>
              </a:rPr>
              <a:t>Samlet Betaling vil opkræve administrationsbidrag for Lønmodtagernes Feriemidler. </a:t>
            </a:r>
          </a:p>
          <a:p>
            <a:r>
              <a:rPr lang="da-DK" sz="2000" b="0" dirty="0">
                <a:solidFill>
                  <a:schemeClr val="bg1"/>
                </a:solidFill>
              </a:rPr>
              <a:t>Opkrævningen gælder alle virksomheder, der har indberettet ATP-bidrag.</a:t>
            </a:r>
          </a:p>
          <a:p>
            <a:r>
              <a:rPr lang="da-DK" sz="2000" b="0" dirty="0">
                <a:solidFill>
                  <a:schemeClr val="bg1"/>
                </a:solidFill>
              </a:rPr>
              <a:t>Bidragets størrelse er i 2019 fastsat til 28 kr. pr. fuldtidsansat pr. år.</a:t>
            </a:r>
          </a:p>
          <a:p>
            <a:pPr marL="0" indent="0">
              <a:buNone/>
            </a:pPr>
            <a:endParaRPr lang="da-DK" sz="2000" b="0" dirty="0">
              <a:solidFill>
                <a:schemeClr val="bg1"/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4468396-60E0-44EE-B95D-1F04DBAA55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17BEC316-08AD-AC4F-B10B-09AB5CB17B84}"/>
              </a:ext>
            </a:extLst>
          </p:cNvPr>
          <p:cNvSpPr/>
          <p:nvPr/>
        </p:nvSpPr>
        <p:spPr>
          <a:xfrm>
            <a:off x="6554303" y="-784009"/>
            <a:ext cx="2462400" cy="579600"/>
          </a:xfrm>
          <a:prstGeom prst="homePlate">
            <a:avLst>
              <a:gd name="adj" fmla="val 24992"/>
            </a:avLst>
          </a:prstGeom>
          <a:solidFill>
            <a:srgbClr val="A8D9E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49CC12-24CB-ED4B-8F49-D173CE5782FE}"/>
              </a:ext>
            </a:extLst>
          </p:cNvPr>
          <p:cNvSpPr/>
          <p:nvPr/>
        </p:nvSpPr>
        <p:spPr>
          <a:xfrm>
            <a:off x="3211670" y="-793790"/>
            <a:ext cx="1544938" cy="579600"/>
          </a:xfrm>
          <a:prstGeom prst="rect">
            <a:avLst/>
          </a:prstGeom>
          <a:solidFill>
            <a:srgbClr val="2570B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056F8C-DB52-7A43-9A8F-27835E88D997}"/>
              </a:ext>
            </a:extLst>
          </p:cNvPr>
          <p:cNvSpPr/>
          <p:nvPr/>
        </p:nvSpPr>
        <p:spPr>
          <a:xfrm>
            <a:off x="1622800" y="-784009"/>
            <a:ext cx="1544938" cy="579600"/>
          </a:xfrm>
          <a:prstGeom prst="rect">
            <a:avLst/>
          </a:prstGeom>
          <a:solidFill>
            <a:srgbClr val="1F5C9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F83B2D-674E-9340-A278-DDA5062FF4FE}"/>
              </a:ext>
            </a:extLst>
          </p:cNvPr>
          <p:cNvSpPr/>
          <p:nvPr/>
        </p:nvSpPr>
        <p:spPr>
          <a:xfrm>
            <a:off x="42647" y="-777130"/>
            <a:ext cx="1544938" cy="579600"/>
          </a:xfrm>
          <a:prstGeom prst="rect">
            <a:avLst/>
          </a:prstGeom>
          <a:solidFill>
            <a:srgbClr val="15438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AE02D5-764E-724C-B2C3-52270AA770A2}"/>
              </a:ext>
            </a:extLst>
          </p:cNvPr>
          <p:cNvSpPr/>
          <p:nvPr/>
        </p:nvSpPr>
        <p:spPr>
          <a:xfrm>
            <a:off x="15769" y="-1117825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#154389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E17A2D-5005-044D-8542-6BD112211DBF}"/>
              </a:ext>
            </a:extLst>
          </p:cNvPr>
          <p:cNvSpPr/>
          <p:nvPr/>
        </p:nvSpPr>
        <p:spPr>
          <a:xfrm>
            <a:off x="1580892" y="-1117825"/>
            <a:ext cx="941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#1F5C9E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D6A4C6-594D-BC43-B54B-60CBE9AF730C}"/>
              </a:ext>
            </a:extLst>
          </p:cNvPr>
          <p:cNvSpPr/>
          <p:nvPr/>
        </p:nvSpPr>
        <p:spPr>
          <a:xfrm>
            <a:off x="3206929" y="-1117825"/>
            <a:ext cx="901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#2570B0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FEE68D-D76B-114E-8D3E-07DD2646452D}"/>
              </a:ext>
            </a:extLst>
          </p:cNvPr>
          <p:cNvSpPr/>
          <p:nvPr/>
        </p:nvSpPr>
        <p:spPr>
          <a:xfrm>
            <a:off x="4842747" y="-1117825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#2E87C3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8E6C22-2F06-3742-B92A-5AD0C00D7274}"/>
              </a:ext>
            </a:extLst>
          </p:cNvPr>
          <p:cNvSpPr/>
          <p:nvPr/>
        </p:nvSpPr>
        <p:spPr>
          <a:xfrm>
            <a:off x="6554303" y="-1117825"/>
            <a:ext cx="9525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#A8D9E5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111D62-D8B8-C047-9431-0C1FD6E457DF}"/>
              </a:ext>
            </a:extLst>
          </p:cNvPr>
          <p:cNvSpPr/>
          <p:nvPr/>
        </p:nvSpPr>
        <p:spPr>
          <a:xfrm>
            <a:off x="4800540" y="-784009"/>
            <a:ext cx="1544938" cy="579600"/>
          </a:xfrm>
          <a:prstGeom prst="rect">
            <a:avLst/>
          </a:prstGeom>
          <a:solidFill>
            <a:srgbClr val="2E87C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9B5387-BF62-354E-88F6-E82D49DEDD70}"/>
              </a:ext>
            </a:extLst>
          </p:cNvPr>
          <p:cNvSpPr/>
          <p:nvPr/>
        </p:nvSpPr>
        <p:spPr>
          <a:xfrm>
            <a:off x="9119542" y="-784009"/>
            <a:ext cx="1544938" cy="579600"/>
          </a:xfrm>
          <a:prstGeom prst="rect">
            <a:avLst/>
          </a:prstGeom>
          <a:solidFill>
            <a:srgbClr val="25AFE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849DFD-827C-6E44-BBAC-83DB47E1A20D}"/>
              </a:ext>
            </a:extLst>
          </p:cNvPr>
          <p:cNvSpPr/>
          <p:nvPr/>
        </p:nvSpPr>
        <p:spPr>
          <a:xfrm>
            <a:off x="9119542" y="-1117825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#25AFE5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AF0E021-9E30-0147-A8E5-19B7264D47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3" y="1880809"/>
            <a:ext cx="2773121" cy="277312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E87B614-1DFE-AD4C-8A07-89EF8260A3B5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</p:spTree>
    <p:extLst>
      <p:ext uri="{BB962C8B-B14F-4D97-AF65-F5344CB8AC3E}">
        <p14:creationId xmlns:p14="http://schemas.microsoft.com/office/powerpoint/2010/main" val="2960864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6DB7BD92-0477-2445-912A-05CD9019E762}"/>
              </a:ext>
            </a:extLst>
          </p:cNvPr>
          <p:cNvSpPr/>
          <p:nvPr/>
        </p:nvSpPr>
        <p:spPr>
          <a:xfrm>
            <a:off x="25473" y="26591"/>
            <a:ext cx="12190413" cy="6859587"/>
          </a:xfrm>
          <a:prstGeom prst="rect">
            <a:avLst/>
          </a:prstGeom>
          <a:solidFill>
            <a:srgbClr val="25A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BA159C-C07C-40D4-BC8D-2CCBC2EC7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Plan for opstart af Lønmodtagernes Feriemidler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A43D49-CB78-445C-ADA9-DA1701615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683" y="1736725"/>
            <a:ext cx="5713392" cy="4392612"/>
          </a:xfrm>
        </p:spPr>
        <p:txBody>
          <a:bodyPr/>
          <a:lstStyle/>
          <a:p>
            <a:pPr marL="230188" indent="-230188"/>
            <a:r>
              <a:rPr lang="da-DK" sz="1400" dirty="0">
                <a:solidFill>
                  <a:schemeClr val="bg1"/>
                </a:solidFill>
              </a:rPr>
              <a:t>Juni 2019</a:t>
            </a:r>
            <a:r>
              <a:rPr lang="da-DK" sz="1400" b="0" dirty="0">
                <a:solidFill>
                  <a:schemeClr val="bg1"/>
                </a:solidFill>
              </a:rPr>
              <a:t>: Første opkrævning af administrationsbidrag</a:t>
            </a:r>
            <a:br>
              <a:rPr lang="da-DK" sz="1400" b="0" dirty="0">
                <a:solidFill>
                  <a:schemeClr val="bg1"/>
                </a:solidFill>
              </a:rPr>
            </a:br>
            <a:r>
              <a:rPr lang="da-DK" sz="1400" b="0" dirty="0">
                <a:solidFill>
                  <a:schemeClr val="bg1"/>
                </a:solidFill>
              </a:rPr>
              <a:t>fra Samlet Betaling, herefter hvert kvartal</a:t>
            </a:r>
          </a:p>
          <a:p>
            <a:pPr marL="230188" indent="-230188"/>
            <a:r>
              <a:rPr lang="da-DK" sz="1400" dirty="0">
                <a:solidFill>
                  <a:schemeClr val="bg1"/>
                </a:solidFill>
              </a:rPr>
              <a:t>Sep. 2019</a:t>
            </a:r>
            <a:r>
              <a:rPr lang="da-DK" sz="1400" b="0" dirty="0">
                <a:solidFill>
                  <a:schemeClr val="bg1"/>
                </a:solidFill>
              </a:rPr>
              <a:t>: Overgangsårets start</a:t>
            </a:r>
          </a:p>
          <a:p>
            <a:pPr marL="230188" indent="-230188"/>
            <a:endParaRPr lang="da-DK" sz="14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230188" indent="-230188"/>
            <a:r>
              <a:rPr lang="da-DK" sz="1400" dirty="0">
                <a:solidFill>
                  <a:schemeClr val="bg1"/>
                </a:solidFill>
              </a:rPr>
              <a:t>August 2020</a:t>
            </a:r>
            <a:r>
              <a:rPr lang="da-DK" sz="1400" b="0" dirty="0">
                <a:solidFill>
                  <a:schemeClr val="bg1"/>
                </a:solidFill>
              </a:rPr>
              <a:t>: Overgangsåret slutter</a:t>
            </a:r>
          </a:p>
          <a:p>
            <a:pPr marL="230188" indent="-230188"/>
            <a:r>
              <a:rPr lang="da-DK" sz="1400" dirty="0">
                <a:solidFill>
                  <a:schemeClr val="bg1"/>
                </a:solidFill>
              </a:rPr>
              <a:t>November 2020</a:t>
            </a:r>
            <a:r>
              <a:rPr lang="da-DK" sz="1400" b="0" dirty="0">
                <a:solidFill>
                  <a:schemeClr val="bg1"/>
                </a:solidFill>
              </a:rPr>
              <a:t>: Arbejdsgivers 1. kontrol af indberetning</a:t>
            </a:r>
          </a:p>
          <a:p>
            <a:pPr marL="230188" indent="-230188"/>
            <a:r>
              <a:rPr lang="da-DK" sz="1400" dirty="0">
                <a:solidFill>
                  <a:schemeClr val="bg1"/>
                </a:solidFill>
              </a:rPr>
              <a:t>December 2020</a:t>
            </a:r>
            <a:r>
              <a:rPr lang="da-DK" sz="1400" b="0" dirty="0">
                <a:solidFill>
                  <a:schemeClr val="bg1"/>
                </a:solidFill>
              </a:rPr>
              <a:t>: Arbejdsgivers seneste indberetningsfrist</a:t>
            </a:r>
          </a:p>
          <a:p>
            <a:pPr marL="230188" indent="-230188"/>
            <a:endParaRPr lang="da-DK" sz="1400" b="0" dirty="0">
              <a:solidFill>
                <a:schemeClr val="bg1"/>
              </a:solidFill>
            </a:endParaRPr>
          </a:p>
          <a:p>
            <a:pPr marL="230188" indent="-230188"/>
            <a:endParaRPr lang="da-DK" sz="1400" b="0" dirty="0">
              <a:solidFill>
                <a:schemeClr val="bg1"/>
              </a:solidFill>
            </a:endParaRPr>
          </a:p>
          <a:p>
            <a:pPr marL="230188" indent="-230188"/>
            <a:r>
              <a:rPr lang="da-DK" sz="1400" dirty="0">
                <a:solidFill>
                  <a:schemeClr val="bg1"/>
                </a:solidFill>
              </a:rPr>
              <a:t>Januar 2021</a:t>
            </a:r>
            <a:r>
              <a:rPr lang="da-DK" sz="1400" b="0" dirty="0">
                <a:solidFill>
                  <a:schemeClr val="bg1"/>
                </a:solidFill>
              </a:rPr>
              <a:t>: Arbejdsgivers 2. kontrol af indberetning</a:t>
            </a:r>
          </a:p>
          <a:p>
            <a:pPr marL="230188" indent="-230188"/>
            <a:r>
              <a:rPr lang="da-DK" sz="1400" dirty="0">
                <a:solidFill>
                  <a:schemeClr val="bg1"/>
                </a:solidFill>
              </a:rPr>
              <a:t>Februar 2021</a:t>
            </a:r>
            <a:r>
              <a:rPr lang="da-DK" sz="1400" b="0" dirty="0">
                <a:solidFill>
                  <a:schemeClr val="bg1"/>
                </a:solidFill>
              </a:rPr>
              <a:t>: Medarbejdere godkender indberetninger</a:t>
            </a:r>
          </a:p>
          <a:p>
            <a:pPr marL="230188" indent="-230188"/>
            <a:r>
              <a:rPr lang="da-DK" sz="1400" dirty="0">
                <a:solidFill>
                  <a:schemeClr val="bg1"/>
                </a:solidFill>
              </a:rPr>
              <a:t>Juni 2021: </a:t>
            </a:r>
            <a:r>
              <a:rPr lang="da-DK" sz="1400" b="0" dirty="0">
                <a:solidFill>
                  <a:schemeClr val="bg1"/>
                </a:solidFill>
              </a:rPr>
              <a:t>Indeksering og forrentning af feriemidler</a:t>
            </a:r>
          </a:p>
          <a:p>
            <a:pPr marL="230188" indent="-230188"/>
            <a:r>
              <a:rPr lang="da-DK" sz="1400" dirty="0">
                <a:solidFill>
                  <a:schemeClr val="bg1"/>
                </a:solidFill>
              </a:rPr>
              <a:t>Juli 2021: </a:t>
            </a:r>
            <a:r>
              <a:rPr lang="da-DK" sz="1400" b="0" dirty="0">
                <a:solidFill>
                  <a:schemeClr val="bg1"/>
                </a:solidFill>
              </a:rPr>
              <a:t>Første opkrævning af forfaldne feriemidler</a:t>
            </a:r>
            <a:endParaRPr lang="da-DK" sz="1400" dirty="0">
              <a:solidFill>
                <a:schemeClr val="bg1"/>
              </a:solidFill>
            </a:endParaRPr>
          </a:p>
          <a:p>
            <a:pPr marL="230188" indent="-230188"/>
            <a:r>
              <a:rPr lang="da-DK" sz="1400" dirty="0">
                <a:solidFill>
                  <a:schemeClr val="bg1"/>
                </a:solidFill>
              </a:rPr>
              <a:t>Oktober 2021</a:t>
            </a:r>
            <a:r>
              <a:rPr lang="da-DK" sz="1400" b="0" dirty="0">
                <a:solidFill>
                  <a:schemeClr val="bg1"/>
                </a:solidFill>
              </a:rPr>
              <a:t>: Første udbetaling og udbetaling af bagatelbeløb under 1.500 kr.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1D90EB8-3D9C-427A-ACFA-C794C87039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23</a:t>
            </a:fld>
            <a:endParaRPr lang="da-DK" dirty="0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87C2356B-A07D-C242-AF87-10D24D9DA454}"/>
              </a:ext>
            </a:extLst>
          </p:cNvPr>
          <p:cNvSpPr/>
          <p:nvPr/>
        </p:nvSpPr>
        <p:spPr>
          <a:xfrm>
            <a:off x="6554303" y="-784009"/>
            <a:ext cx="2462400" cy="579600"/>
          </a:xfrm>
          <a:prstGeom prst="homePlate">
            <a:avLst>
              <a:gd name="adj" fmla="val 24992"/>
            </a:avLst>
          </a:prstGeom>
          <a:solidFill>
            <a:srgbClr val="A8D9E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BD2D41-ECEE-EF48-9472-FF84D32AC190}"/>
              </a:ext>
            </a:extLst>
          </p:cNvPr>
          <p:cNvSpPr/>
          <p:nvPr/>
        </p:nvSpPr>
        <p:spPr>
          <a:xfrm>
            <a:off x="3211670" y="-793790"/>
            <a:ext cx="1544938" cy="579600"/>
          </a:xfrm>
          <a:prstGeom prst="rect">
            <a:avLst/>
          </a:prstGeom>
          <a:solidFill>
            <a:srgbClr val="2570B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140688-09A4-7E41-8FC9-7D5D98152DD6}"/>
              </a:ext>
            </a:extLst>
          </p:cNvPr>
          <p:cNvSpPr/>
          <p:nvPr/>
        </p:nvSpPr>
        <p:spPr>
          <a:xfrm>
            <a:off x="1622800" y="-784009"/>
            <a:ext cx="1544938" cy="579600"/>
          </a:xfrm>
          <a:prstGeom prst="rect">
            <a:avLst/>
          </a:prstGeom>
          <a:solidFill>
            <a:srgbClr val="1F5C9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23967-FCD7-C145-B995-5BC0E80CBC87}"/>
              </a:ext>
            </a:extLst>
          </p:cNvPr>
          <p:cNvSpPr/>
          <p:nvPr/>
        </p:nvSpPr>
        <p:spPr>
          <a:xfrm>
            <a:off x="42647" y="-777130"/>
            <a:ext cx="1544938" cy="579600"/>
          </a:xfrm>
          <a:prstGeom prst="rect">
            <a:avLst/>
          </a:prstGeom>
          <a:solidFill>
            <a:srgbClr val="15438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282FDB-28F8-6845-994A-2B202F07FB45}"/>
              </a:ext>
            </a:extLst>
          </p:cNvPr>
          <p:cNvSpPr/>
          <p:nvPr/>
        </p:nvSpPr>
        <p:spPr>
          <a:xfrm>
            <a:off x="15769" y="-1117825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#154389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2A622F-4E25-AA4A-809E-5CF784F46F5A}"/>
              </a:ext>
            </a:extLst>
          </p:cNvPr>
          <p:cNvSpPr/>
          <p:nvPr/>
        </p:nvSpPr>
        <p:spPr>
          <a:xfrm>
            <a:off x="1580892" y="-1117825"/>
            <a:ext cx="941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#1F5C9E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325ED3-7DB3-C647-95AA-2D8ACBF3CA0E}"/>
              </a:ext>
            </a:extLst>
          </p:cNvPr>
          <p:cNvSpPr/>
          <p:nvPr/>
        </p:nvSpPr>
        <p:spPr>
          <a:xfrm>
            <a:off x="3206929" y="-1117825"/>
            <a:ext cx="901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#2570B0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88BD6A-F573-4A4F-ABD5-6A267C021AAA}"/>
              </a:ext>
            </a:extLst>
          </p:cNvPr>
          <p:cNvSpPr/>
          <p:nvPr/>
        </p:nvSpPr>
        <p:spPr>
          <a:xfrm>
            <a:off x="4842747" y="-1117825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#2E87C3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7A028-99AE-8243-8939-696A4BE68FD2}"/>
              </a:ext>
            </a:extLst>
          </p:cNvPr>
          <p:cNvSpPr/>
          <p:nvPr/>
        </p:nvSpPr>
        <p:spPr>
          <a:xfrm>
            <a:off x="6554303" y="-1117825"/>
            <a:ext cx="9525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#A8D9E5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45A603-DA85-EB45-BFF1-E0274605E5AA}"/>
              </a:ext>
            </a:extLst>
          </p:cNvPr>
          <p:cNvSpPr/>
          <p:nvPr/>
        </p:nvSpPr>
        <p:spPr>
          <a:xfrm>
            <a:off x="4800540" y="-784009"/>
            <a:ext cx="1544938" cy="579600"/>
          </a:xfrm>
          <a:prstGeom prst="rect">
            <a:avLst/>
          </a:prstGeom>
          <a:solidFill>
            <a:srgbClr val="2E87C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410A70-A843-B54B-A086-DD4F7C6FCCC1}"/>
              </a:ext>
            </a:extLst>
          </p:cNvPr>
          <p:cNvSpPr/>
          <p:nvPr/>
        </p:nvSpPr>
        <p:spPr>
          <a:xfrm>
            <a:off x="9119542" y="-777130"/>
            <a:ext cx="1544938" cy="579600"/>
          </a:xfrm>
          <a:prstGeom prst="rect">
            <a:avLst/>
          </a:prstGeom>
          <a:solidFill>
            <a:srgbClr val="25AFE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7E7DE7-CF04-C149-BD26-C6B9FDC23078}"/>
              </a:ext>
            </a:extLst>
          </p:cNvPr>
          <p:cNvSpPr/>
          <p:nvPr/>
        </p:nvSpPr>
        <p:spPr>
          <a:xfrm>
            <a:off x="9119542" y="-1117825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#25AFE5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5ABED2-C3EB-0947-87C9-57EFD27A7C0B}"/>
              </a:ext>
            </a:extLst>
          </p:cNvPr>
          <p:cNvSpPr/>
          <p:nvPr/>
        </p:nvSpPr>
        <p:spPr>
          <a:xfrm>
            <a:off x="538161" y="2486448"/>
            <a:ext cx="4836963" cy="306156"/>
          </a:xfrm>
          <a:prstGeom prst="rect">
            <a:avLst/>
          </a:prstGeom>
          <a:solidFill>
            <a:srgbClr val="1E438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126655-BDBF-4C49-BBCA-5F166CD3238A}"/>
              </a:ext>
            </a:extLst>
          </p:cNvPr>
          <p:cNvSpPr/>
          <p:nvPr/>
        </p:nvSpPr>
        <p:spPr>
          <a:xfrm>
            <a:off x="558635" y="2169119"/>
            <a:ext cx="51296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a-DK" sz="1800" b="1" dirty="0">
                <a:solidFill>
                  <a:schemeClr val="bg1"/>
                </a:solidFill>
              </a:rPr>
              <a:t>2019</a:t>
            </a:r>
            <a:endParaRPr lang="da-DK" sz="1800" b="1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314AE8-2340-3843-8678-E20B71D00475}"/>
              </a:ext>
            </a:extLst>
          </p:cNvPr>
          <p:cNvGrpSpPr/>
          <p:nvPr/>
        </p:nvGrpSpPr>
        <p:grpSpPr>
          <a:xfrm>
            <a:off x="538161" y="2486448"/>
            <a:ext cx="4836963" cy="306156"/>
            <a:chOff x="538161" y="3578821"/>
            <a:chExt cx="4836963" cy="115212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F6926DE-0146-AF4D-8F04-A37731AD2200}"/>
                </a:ext>
              </a:extLst>
            </p:cNvPr>
            <p:cNvCxnSpPr/>
            <p:nvPr/>
          </p:nvCxnSpPr>
          <p:spPr>
            <a:xfrm>
              <a:off x="538161" y="3578821"/>
              <a:ext cx="0" cy="1152128"/>
            </a:xfrm>
            <a:prstGeom prst="line">
              <a:avLst/>
            </a:prstGeom>
            <a:ln w="12700">
              <a:solidFill>
                <a:srgbClr val="B1D8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CAA5927-F32E-3D47-BD58-81A2CBB1E151}"/>
                </a:ext>
              </a:extLst>
            </p:cNvPr>
            <p:cNvCxnSpPr/>
            <p:nvPr/>
          </p:nvCxnSpPr>
          <p:spPr>
            <a:xfrm>
              <a:off x="941241" y="3578821"/>
              <a:ext cx="0" cy="1152128"/>
            </a:xfrm>
            <a:prstGeom prst="line">
              <a:avLst/>
            </a:prstGeom>
            <a:ln w="12700">
              <a:solidFill>
                <a:srgbClr val="B1D8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3A6D0A8-135E-3A45-8B2B-E4087064316D}"/>
                </a:ext>
              </a:extLst>
            </p:cNvPr>
            <p:cNvCxnSpPr/>
            <p:nvPr/>
          </p:nvCxnSpPr>
          <p:spPr>
            <a:xfrm>
              <a:off x="1344321" y="3578821"/>
              <a:ext cx="0" cy="1152128"/>
            </a:xfrm>
            <a:prstGeom prst="line">
              <a:avLst/>
            </a:prstGeom>
            <a:ln w="12700">
              <a:solidFill>
                <a:srgbClr val="B1D8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231BC27-7C0D-0E4C-B3F9-25B56674B5B6}"/>
                </a:ext>
              </a:extLst>
            </p:cNvPr>
            <p:cNvCxnSpPr/>
            <p:nvPr/>
          </p:nvCxnSpPr>
          <p:spPr>
            <a:xfrm>
              <a:off x="1747401" y="3578821"/>
              <a:ext cx="0" cy="1152128"/>
            </a:xfrm>
            <a:prstGeom prst="line">
              <a:avLst/>
            </a:prstGeom>
            <a:ln w="12700">
              <a:solidFill>
                <a:srgbClr val="B1D8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C5651E6-9EF6-1343-B892-2D28FF50DBC2}"/>
                </a:ext>
              </a:extLst>
            </p:cNvPr>
            <p:cNvCxnSpPr/>
            <p:nvPr/>
          </p:nvCxnSpPr>
          <p:spPr>
            <a:xfrm>
              <a:off x="2150481" y="3578821"/>
              <a:ext cx="0" cy="1152128"/>
            </a:xfrm>
            <a:prstGeom prst="line">
              <a:avLst/>
            </a:prstGeom>
            <a:ln w="12700">
              <a:solidFill>
                <a:srgbClr val="B1D8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F13A884-1E87-9D43-9162-430266DB2890}"/>
                </a:ext>
              </a:extLst>
            </p:cNvPr>
            <p:cNvCxnSpPr/>
            <p:nvPr/>
          </p:nvCxnSpPr>
          <p:spPr>
            <a:xfrm>
              <a:off x="2553561" y="3578821"/>
              <a:ext cx="0" cy="1152128"/>
            </a:xfrm>
            <a:prstGeom prst="line">
              <a:avLst/>
            </a:prstGeom>
            <a:ln w="12700">
              <a:solidFill>
                <a:srgbClr val="B1D8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96EF8B8-962E-2B44-B2A6-7D536FCCB566}"/>
                </a:ext>
              </a:extLst>
            </p:cNvPr>
            <p:cNvCxnSpPr/>
            <p:nvPr/>
          </p:nvCxnSpPr>
          <p:spPr>
            <a:xfrm>
              <a:off x="2956641" y="3578821"/>
              <a:ext cx="0" cy="1152128"/>
            </a:xfrm>
            <a:prstGeom prst="line">
              <a:avLst/>
            </a:prstGeom>
            <a:ln w="12700">
              <a:solidFill>
                <a:srgbClr val="B1D8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2A72A7D-DB2F-5542-97AD-30C1FB6AFE7D}"/>
                </a:ext>
              </a:extLst>
            </p:cNvPr>
            <p:cNvCxnSpPr/>
            <p:nvPr/>
          </p:nvCxnSpPr>
          <p:spPr>
            <a:xfrm>
              <a:off x="3359721" y="3578821"/>
              <a:ext cx="0" cy="1152128"/>
            </a:xfrm>
            <a:prstGeom prst="line">
              <a:avLst/>
            </a:prstGeom>
            <a:ln w="12700">
              <a:solidFill>
                <a:srgbClr val="B1D8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8D0BB82-922A-1741-8E47-258D83949064}"/>
                </a:ext>
              </a:extLst>
            </p:cNvPr>
            <p:cNvCxnSpPr/>
            <p:nvPr/>
          </p:nvCxnSpPr>
          <p:spPr>
            <a:xfrm>
              <a:off x="3762801" y="3578821"/>
              <a:ext cx="0" cy="1152128"/>
            </a:xfrm>
            <a:prstGeom prst="line">
              <a:avLst/>
            </a:prstGeom>
            <a:ln w="12700">
              <a:solidFill>
                <a:srgbClr val="B1D8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8C6F14B-3305-ED4B-A5A4-19380E642524}"/>
                </a:ext>
              </a:extLst>
            </p:cNvPr>
            <p:cNvCxnSpPr/>
            <p:nvPr/>
          </p:nvCxnSpPr>
          <p:spPr>
            <a:xfrm>
              <a:off x="4165881" y="3578821"/>
              <a:ext cx="0" cy="1152128"/>
            </a:xfrm>
            <a:prstGeom prst="line">
              <a:avLst/>
            </a:prstGeom>
            <a:ln w="12700">
              <a:solidFill>
                <a:srgbClr val="B1D8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80591EF-FAF6-A548-AD11-53B6E16C0359}"/>
                </a:ext>
              </a:extLst>
            </p:cNvPr>
            <p:cNvCxnSpPr/>
            <p:nvPr/>
          </p:nvCxnSpPr>
          <p:spPr>
            <a:xfrm>
              <a:off x="4568961" y="3578821"/>
              <a:ext cx="0" cy="1152128"/>
            </a:xfrm>
            <a:prstGeom prst="line">
              <a:avLst/>
            </a:prstGeom>
            <a:ln w="12700">
              <a:solidFill>
                <a:srgbClr val="B1D8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4D6D97-E3F4-184A-9ED8-3A885F78EE97}"/>
                </a:ext>
              </a:extLst>
            </p:cNvPr>
            <p:cNvCxnSpPr/>
            <p:nvPr/>
          </p:nvCxnSpPr>
          <p:spPr>
            <a:xfrm>
              <a:off x="4972041" y="3578821"/>
              <a:ext cx="0" cy="1152128"/>
            </a:xfrm>
            <a:prstGeom prst="line">
              <a:avLst/>
            </a:prstGeom>
            <a:ln w="12700">
              <a:solidFill>
                <a:srgbClr val="B1D8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1F521A1-0EF0-F84D-91D6-169CFB9ADF54}"/>
                </a:ext>
              </a:extLst>
            </p:cNvPr>
            <p:cNvCxnSpPr/>
            <p:nvPr/>
          </p:nvCxnSpPr>
          <p:spPr>
            <a:xfrm>
              <a:off x="5375124" y="3578821"/>
              <a:ext cx="0" cy="1152128"/>
            </a:xfrm>
            <a:prstGeom prst="line">
              <a:avLst/>
            </a:prstGeom>
            <a:ln w="12700">
              <a:solidFill>
                <a:srgbClr val="B1D8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55D8F08-45F5-9446-92EB-0E5076B0F712}"/>
              </a:ext>
            </a:extLst>
          </p:cNvPr>
          <p:cNvGrpSpPr/>
          <p:nvPr/>
        </p:nvGrpSpPr>
        <p:grpSpPr>
          <a:xfrm>
            <a:off x="1632861" y="1656041"/>
            <a:ext cx="1114281" cy="1161689"/>
            <a:chOff x="1632861" y="1913268"/>
            <a:chExt cx="1114281" cy="116168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530C5F1-BE83-A74B-9C40-D3C4E1BCF78B}"/>
                </a:ext>
              </a:extLst>
            </p:cNvPr>
            <p:cNvSpPr/>
            <p:nvPr/>
          </p:nvSpPr>
          <p:spPr>
            <a:xfrm>
              <a:off x="1632861" y="1913268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Juni</a:t>
              </a:r>
              <a:endParaRPr lang="da-DK" sz="1800" b="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358697A-003E-454F-BCA9-3102C26C0527}"/>
                </a:ext>
              </a:extLst>
            </p:cNvPr>
            <p:cNvSpPr/>
            <p:nvPr/>
          </p:nvSpPr>
          <p:spPr>
            <a:xfrm>
              <a:off x="2387102" y="2714917"/>
              <a:ext cx="360040" cy="360040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2B2CA40-D91C-A940-A3A4-0A47A6D3EF9F}"/>
                </a:ext>
              </a:extLst>
            </p:cNvPr>
            <p:cNvCxnSpPr>
              <a:cxnSpLocks/>
            </p:cNvCxnSpPr>
            <p:nvPr/>
          </p:nvCxnSpPr>
          <p:spPr>
            <a:xfrm>
              <a:off x="2189102" y="2282600"/>
              <a:ext cx="380314" cy="643138"/>
            </a:xfrm>
            <a:prstGeom prst="line">
              <a:avLst/>
            </a:prstGeom>
            <a:ln w="25400">
              <a:solidFill>
                <a:srgbClr val="E461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6B78141-C392-3745-86D9-1F17EC5CA140}"/>
              </a:ext>
            </a:extLst>
          </p:cNvPr>
          <p:cNvGrpSpPr/>
          <p:nvPr/>
        </p:nvGrpSpPr>
        <p:grpSpPr>
          <a:xfrm>
            <a:off x="3350558" y="1656041"/>
            <a:ext cx="1377300" cy="1161689"/>
            <a:chOff x="3350558" y="1913268"/>
            <a:chExt cx="1377300" cy="1161689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CDB11E7-8250-5545-96C8-60FB3887820A}"/>
                </a:ext>
              </a:extLst>
            </p:cNvPr>
            <p:cNvSpPr/>
            <p:nvPr/>
          </p:nvSpPr>
          <p:spPr>
            <a:xfrm>
              <a:off x="3577273" y="2714917"/>
              <a:ext cx="360040" cy="360040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F8B3E03-3722-D146-AA14-005D51ADCF9A}"/>
                </a:ext>
              </a:extLst>
            </p:cNvPr>
            <p:cNvSpPr/>
            <p:nvPr/>
          </p:nvSpPr>
          <p:spPr>
            <a:xfrm>
              <a:off x="3350558" y="1913268"/>
              <a:ext cx="13773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September</a:t>
              </a:r>
              <a:endParaRPr lang="da-DK" sz="1800" b="1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1AA76BD-2470-3242-8FF4-86FCE59E5A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71808" y="2282600"/>
              <a:ext cx="1" cy="643138"/>
            </a:xfrm>
            <a:prstGeom prst="line">
              <a:avLst/>
            </a:prstGeom>
            <a:ln w="25400">
              <a:solidFill>
                <a:srgbClr val="E461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07F3701-0C7B-564D-BA16-696798A04B74}"/>
              </a:ext>
            </a:extLst>
          </p:cNvPr>
          <p:cNvGrpSpPr/>
          <p:nvPr/>
        </p:nvGrpSpPr>
        <p:grpSpPr>
          <a:xfrm>
            <a:off x="538161" y="3709697"/>
            <a:ext cx="4836963" cy="623485"/>
            <a:chOff x="538161" y="3966924"/>
            <a:chExt cx="4836963" cy="62348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73F4E8-6072-DD40-A771-7FCF7E637EFB}"/>
                </a:ext>
              </a:extLst>
            </p:cNvPr>
            <p:cNvSpPr/>
            <p:nvPr/>
          </p:nvSpPr>
          <p:spPr>
            <a:xfrm>
              <a:off x="538161" y="4284253"/>
              <a:ext cx="4836963" cy="306156"/>
            </a:xfrm>
            <a:prstGeom prst="rect">
              <a:avLst/>
            </a:prstGeom>
            <a:solidFill>
              <a:srgbClr val="1E43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AEA7FE2-CD91-9E4B-8A88-8ABA105C0710}"/>
                </a:ext>
              </a:extLst>
            </p:cNvPr>
            <p:cNvSpPr/>
            <p:nvPr/>
          </p:nvSpPr>
          <p:spPr>
            <a:xfrm>
              <a:off x="558635" y="3966924"/>
              <a:ext cx="512961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da-DK" sz="1800" b="1" dirty="0">
                  <a:solidFill>
                    <a:schemeClr val="bg1"/>
                  </a:solidFill>
                </a:rPr>
                <a:t>2020</a:t>
              </a:r>
              <a:endParaRPr lang="da-DK" sz="1800" b="1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EF17BA3-157E-D44A-B4CB-F1E87E88B6E2}"/>
                </a:ext>
              </a:extLst>
            </p:cNvPr>
            <p:cNvGrpSpPr/>
            <p:nvPr/>
          </p:nvGrpSpPr>
          <p:grpSpPr>
            <a:xfrm>
              <a:off x="538161" y="4284253"/>
              <a:ext cx="4836963" cy="306156"/>
              <a:chOff x="538161" y="3578821"/>
              <a:chExt cx="4836963" cy="1152128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239E09F9-1736-4F4B-990D-C01411127987}"/>
                  </a:ext>
                </a:extLst>
              </p:cNvPr>
              <p:cNvCxnSpPr/>
              <p:nvPr/>
            </p:nvCxnSpPr>
            <p:spPr>
              <a:xfrm>
                <a:off x="538161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0818CBEE-7A29-A74F-968C-B2DF04C9B119}"/>
                  </a:ext>
                </a:extLst>
              </p:cNvPr>
              <p:cNvCxnSpPr/>
              <p:nvPr/>
            </p:nvCxnSpPr>
            <p:spPr>
              <a:xfrm>
                <a:off x="941241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846ED34-0E52-4E40-B52C-7AB1F92CF90A}"/>
                  </a:ext>
                </a:extLst>
              </p:cNvPr>
              <p:cNvCxnSpPr/>
              <p:nvPr/>
            </p:nvCxnSpPr>
            <p:spPr>
              <a:xfrm>
                <a:off x="1344321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DB870D3-5076-494F-81A2-3C129A1B4786}"/>
                  </a:ext>
                </a:extLst>
              </p:cNvPr>
              <p:cNvCxnSpPr/>
              <p:nvPr/>
            </p:nvCxnSpPr>
            <p:spPr>
              <a:xfrm>
                <a:off x="1747401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24DDBAAA-0995-F548-A111-1424B456A470}"/>
                  </a:ext>
                </a:extLst>
              </p:cNvPr>
              <p:cNvCxnSpPr/>
              <p:nvPr/>
            </p:nvCxnSpPr>
            <p:spPr>
              <a:xfrm>
                <a:off x="2150481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A979CBE-A2E3-C647-BC36-357A6015E479}"/>
                  </a:ext>
                </a:extLst>
              </p:cNvPr>
              <p:cNvCxnSpPr/>
              <p:nvPr/>
            </p:nvCxnSpPr>
            <p:spPr>
              <a:xfrm>
                <a:off x="2553561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DFE595F-DEAF-7340-974F-613D77EA7182}"/>
                  </a:ext>
                </a:extLst>
              </p:cNvPr>
              <p:cNvCxnSpPr/>
              <p:nvPr/>
            </p:nvCxnSpPr>
            <p:spPr>
              <a:xfrm>
                <a:off x="2956641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D11029A-9E47-6C41-9EF0-D6236EA8859C}"/>
                  </a:ext>
                </a:extLst>
              </p:cNvPr>
              <p:cNvCxnSpPr/>
              <p:nvPr/>
            </p:nvCxnSpPr>
            <p:spPr>
              <a:xfrm>
                <a:off x="3359721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1A374552-CCEF-4A4D-A2E2-AB5FD393DB77}"/>
                  </a:ext>
                </a:extLst>
              </p:cNvPr>
              <p:cNvCxnSpPr/>
              <p:nvPr/>
            </p:nvCxnSpPr>
            <p:spPr>
              <a:xfrm>
                <a:off x="3762801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CABD91FD-A2F6-9947-AF13-9CD54DE83CA3}"/>
                  </a:ext>
                </a:extLst>
              </p:cNvPr>
              <p:cNvCxnSpPr/>
              <p:nvPr/>
            </p:nvCxnSpPr>
            <p:spPr>
              <a:xfrm>
                <a:off x="4165881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44ABC26D-3343-E949-8028-6BCC650009F7}"/>
                  </a:ext>
                </a:extLst>
              </p:cNvPr>
              <p:cNvCxnSpPr/>
              <p:nvPr/>
            </p:nvCxnSpPr>
            <p:spPr>
              <a:xfrm>
                <a:off x="4568961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C933E16-1D6F-024E-87DB-C7EFF004F291}"/>
                  </a:ext>
                </a:extLst>
              </p:cNvPr>
              <p:cNvCxnSpPr/>
              <p:nvPr/>
            </p:nvCxnSpPr>
            <p:spPr>
              <a:xfrm>
                <a:off x="4972041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D96484A-EA5D-A54A-9296-E69E85802409}"/>
                  </a:ext>
                </a:extLst>
              </p:cNvPr>
              <p:cNvCxnSpPr/>
              <p:nvPr/>
            </p:nvCxnSpPr>
            <p:spPr>
              <a:xfrm>
                <a:off x="5375124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FD09F0-CF92-E74B-93D2-5C8847AA1C76}"/>
              </a:ext>
            </a:extLst>
          </p:cNvPr>
          <p:cNvGrpSpPr/>
          <p:nvPr/>
        </p:nvGrpSpPr>
        <p:grpSpPr>
          <a:xfrm>
            <a:off x="2612780" y="3196619"/>
            <a:ext cx="2152526" cy="1161689"/>
            <a:chOff x="2612780" y="3453846"/>
            <a:chExt cx="2152526" cy="1161689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2D60943-42AB-0845-950D-7E8C8C71905D}"/>
                </a:ext>
              </a:extLst>
            </p:cNvPr>
            <p:cNvSpPr/>
            <p:nvPr/>
          </p:nvSpPr>
          <p:spPr>
            <a:xfrm>
              <a:off x="4405266" y="4255495"/>
              <a:ext cx="360040" cy="360040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636E3A9-81FD-3B48-9352-DD8477FE4C8C}"/>
                </a:ext>
              </a:extLst>
            </p:cNvPr>
            <p:cNvSpPr/>
            <p:nvPr/>
          </p:nvSpPr>
          <p:spPr>
            <a:xfrm>
              <a:off x="2612780" y="3453846"/>
              <a:ext cx="13131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November</a:t>
              </a:r>
              <a:endParaRPr lang="da-DK" sz="1800" b="1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0FD67CD-0FF5-BC4A-8F49-96F32E7FCC0F}"/>
                </a:ext>
              </a:extLst>
            </p:cNvPr>
            <p:cNvCxnSpPr>
              <a:cxnSpLocks/>
            </p:cNvCxnSpPr>
            <p:nvPr/>
          </p:nvCxnSpPr>
          <p:spPr>
            <a:xfrm>
              <a:off x="3292219" y="3848304"/>
              <a:ext cx="1292690" cy="607534"/>
            </a:xfrm>
            <a:prstGeom prst="line">
              <a:avLst/>
            </a:prstGeom>
            <a:ln w="25400">
              <a:solidFill>
                <a:srgbClr val="E461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3BF387-796D-614C-A682-A7F7C2DB90FB}"/>
              </a:ext>
            </a:extLst>
          </p:cNvPr>
          <p:cNvGrpSpPr/>
          <p:nvPr/>
        </p:nvGrpSpPr>
        <p:grpSpPr>
          <a:xfrm>
            <a:off x="4206239" y="3196619"/>
            <a:ext cx="1300357" cy="1161689"/>
            <a:chOff x="4206239" y="3453846"/>
            <a:chExt cx="1300357" cy="1161689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985E66F-9803-794B-A228-B8FF4A7F3B56}"/>
                </a:ext>
              </a:extLst>
            </p:cNvPr>
            <p:cNvSpPr/>
            <p:nvPr/>
          </p:nvSpPr>
          <p:spPr>
            <a:xfrm>
              <a:off x="5087094" y="4255495"/>
              <a:ext cx="360040" cy="360040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AFE446B-4A3B-474B-81E4-FB58FA706E4D}"/>
                </a:ext>
              </a:extLst>
            </p:cNvPr>
            <p:cNvSpPr/>
            <p:nvPr/>
          </p:nvSpPr>
          <p:spPr>
            <a:xfrm>
              <a:off x="4206239" y="3453846"/>
              <a:ext cx="13003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December</a:t>
              </a:r>
              <a:endParaRPr lang="da-DK" sz="1800" b="1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8AB37A8-6707-7444-B672-8ACE63FACBDE}"/>
                </a:ext>
              </a:extLst>
            </p:cNvPr>
            <p:cNvCxnSpPr>
              <a:cxnSpLocks/>
            </p:cNvCxnSpPr>
            <p:nvPr/>
          </p:nvCxnSpPr>
          <p:spPr>
            <a:xfrm>
              <a:off x="4816118" y="3823178"/>
              <a:ext cx="428159" cy="553552"/>
            </a:xfrm>
            <a:prstGeom prst="line">
              <a:avLst/>
            </a:prstGeom>
            <a:ln w="25400">
              <a:solidFill>
                <a:srgbClr val="E461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E1D54B3-EB02-3542-B321-561ACC7B961F}"/>
              </a:ext>
            </a:extLst>
          </p:cNvPr>
          <p:cNvGrpSpPr/>
          <p:nvPr/>
        </p:nvGrpSpPr>
        <p:grpSpPr>
          <a:xfrm>
            <a:off x="538161" y="5342752"/>
            <a:ext cx="4836963" cy="623485"/>
            <a:chOff x="538161" y="5599979"/>
            <a:chExt cx="4836963" cy="623485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39230A9-BF7E-8645-B42B-9307DE476943}"/>
                </a:ext>
              </a:extLst>
            </p:cNvPr>
            <p:cNvSpPr/>
            <p:nvPr/>
          </p:nvSpPr>
          <p:spPr>
            <a:xfrm>
              <a:off x="538161" y="5917308"/>
              <a:ext cx="4836963" cy="306156"/>
            </a:xfrm>
            <a:prstGeom prst="rect">
              <a:avLst/>
            </a:prstGeom>
            <a:solidFill>
              <a:srgbClr val="1E43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AD1EAE8-F77E-314D-8D6E-D6F03D872CF0}"/>
                </a:ext>
              </a:extLst>
            </p:cNvPr>
            <p:cNvSpPr/>
            <p:nvPr/>
          </p:nvSpPr>
          <p:spPr>
            <a:xfrm>
              <a:off x="558635" y="5599979"/>
              <a:ext cx="512961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da-DK" sz="1800" b="1" dirty="0">
                  <a:solidFill>
                    <a:schemeClr val="bg1"/>
                  </a:solidFill>
                </a:rPr>
                <a:t>2021</a:t>
              </a:r>
              <a:endParaRPr lang="da-DK" sz="1800" b="1" dirty="0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DBB7D8D-FEB9-C445-9E6E-05FD2B1524A0}"/>
                </a:ext>
              </a:extLst>
            </p:cNvPr>
            <p:cNvGrpSpPr/>
            <p:nvPr/>
          </p:nvGrpSpPr>
          <p:grpSpPr>
            <a:xfrm>
              <a:off x="538161" y="5913676"/>
              <a:ext cx="4836963" cy="309788"/>
              <a:chOff x="538161" y="3578821"/>
              <a:chExt cx="4836963" cy="1152128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3845817F-7C4F-CF47-88A4-0C3D266080CB}"/>
                  </a:ext>
                </a:extLst>
              </p:cNvPr>
              <p:cNvCxnSpPr/>
              <p:nvPr/>
            </p:nvCxnSpPr>
            <p:spPr>
              <a:xfrm>
                <a:off x="538161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B2D22D5D-E064-D043-8762-E9F1F4915E00}"/>
                  </a:ext>
                </a:extLst>
              </p:cNvPr>
              <p:cNvCxnSpPr/>
              <p:nvPr/>
            </p:nvCxnSpPr>
            <p:spPr>
              <a:xfrm>
                <a:off x="941241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EFE9AB00-DD6E-9C40-B18F-536445473EAC}"/>
                  </a:ext>
                </a:extLst>
              </p:cNvPr>
              <p:cNvCxnSpPr/>
              <p:nvPr/>
            </p:nvCxnSpPr>
            <p:spPr>
              <a:xfrm>
                <a:off x="1344321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8E6E1525-89EC-2848-BD66-062CECC8B3F7}"/>
                  </a:ext>
                </a:extLst>
              </p:cNvPr>
              <p:cNvCxnSpPr/>
              <p:nvPr/>
            </p:nvCxnSpPr>
            <p:spPr>
              <a:xfrm>
                <a:off x="1747401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D5A8B34A-9552-6444-966D-A2A080B08916}"/>
                  </a:ext>
                </a:extLst>
              </p:cNvPr>
              <p:cNvCxnSpPr/>
              <p:nvPr/>
            </p:nvCxnSpPr>
            <p:spPr>
              <a:xfrm>
                <a:off x="2150481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5575F346-17ED-B340-A860-9E5FAD74C1C6}"/>
                  </a:ext>
                </a:extLst>
              </p:cNvPr>
              <p:cNvCxnSpPr/>
              <p:nvPr/>
            </p:nvCxnSpPr>
            <p:spPr>
              <a:xfrm>
                <a:off x="2553561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BC84549F-57EF-A747-A612-FEECD7E61BF8}"/>
                  </a:ext>
                </a:extLst>
              </p:cNvPr>
              <p:cNvCxnSpPr/>
              <p:nvPr/>
            </p:nvCxnSpPr>
            <p:spPr>
              <a:xfrm>
                <a:off x="2956641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68562258-47D7-F446-87B6-8AA912DE5A8D}"/>
                  </a:ext>
                </a:extLst>
              </p:cNvPr>
              <p:cNvCxnSpPr/>
              <p:nvPr/>
            </p:nvCxnSpPr>
            <p:spPr>
              <a:xfrm>
                <a:off x="3359721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DF82D02-65BA-C140-BB91-C0B5282B8A23}"/>
                  </a:ext>
                </a:extLst>
              </p:cNvPr>
              <p:cNvCxnSpPr/>
              <p:nvPr/>
            </p:nvCxnSpPr>
            <p:spPr>
              <a:xfrm>
                <a:off x="3762801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7252836A-6EC9-A64D-9959-E12BEBC6F5BF}"/>
                  </a:ext>
                </a:extLst>
              </p:cNvPr>
              <p:cNvCxnSpPr/>
              <p:nvPr/>
            </p:nvCxnSpPr>
            <p:spPr>
              <a:xfrm>
                <a:off x="4165881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F991F070-E8E4-1F49-8A11-2852670E7CD4}"/>
                  </a:ext>
                </a:extLst>
              </p:cNvPr>
              <p:cNvCxnSpPr/>
              <p:nvPr/>
            </p:nvCxnSpPr>
            <p:spPr>
              <a:xfrm>
                <a:off x="4568961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884C036D-4F8C-1646-9DFE-AC8558B1B824}"/>
                  </a:ext>
                </a:extLst>
              </p:cNvPr>
              <p:cNvCxnSpPr/>
              <p:nvPr/>
            </p:nvCxnSpPr>
            <p:spPr>
              <a:xfrm>
                <a:off x="4972041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6A64CB7F-28C3-B44D-9EDA-32ACF5AAF69F}"/>
                  </a:ext>
                </a:extLst>
              </p:cNvPr>
              <p:cNvCxnSpPr/>
              <p:nvPr/>
            </p:nvCxnSpPr>
            <p:spPr>
              <a:xfrm>
                <a:off x="5375124" y="3578821"/>
                <a:ext cx="0" cy="1152128"/>
              </a:xfrm>
              <a:prstGeom prst="line">
                <a:avLst/>
              </a:prstGeom>
              <a:ln w="12700">
                <a:solidFill>
                  <a:srgbClr val="B1D8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3CB833-AE09-F142-BADE-78C70FB3CE89}"/>
              </a:ext>
            </a:extLst>
          </p:cNvPr>
          <p:cNvGrpSpPr/>
          <p:nvPr/>
        </p:nvGrpSpPr>
        <p:grpSpPr>
          <a:xfrm>
            <a:off x="2566814" y="4829674"/>
            <a:ext cx="659155" cy="1161689"/>
            <a:chOff x="2566814" y="5086901"/>
            <a:chExt cx="659155" cy="1161689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87357DA0-EFAB-B84D-96B2-DADC5D7D8B1C}"/>
                </a:ext>
              </a:extLst>
            </p:cNvPr>
            <p:cNvSpPr/>
            <p:nvPr/>
          </p:nvSpPr>
          <p:spPr>
            <a:xfrm>
              <a:off x="2638822" y="5888550"/>
              <a:ext cx="360040" cy="360040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338CF82-1DD4-1C40-8B01-9B8BDF0E41C9}"/>
                </a:ext>
              </a:extLst>
            </p:cNvPr>
            <p:cNvSpPr/>
            <p:nvPr/>
          </p:nvSpPr>
          <p:spPr>
            <a:xfrm>
              <a:off x="2566814" y="5086901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Juni</a:t>
              </a:r>
              <a:endParaRPr lang="da-DK" sz="1800" b="1" dirty="0"/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D2FF69B-CBB4-3348-B983-0624B2FCB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2839" y="5425584"/>
              <a:ext cx="107587" cy="688262"/>
            </a:xfrm>
            <a:prstGeom prst="line">
              <a:avLst/>
            </a:prstGeom>
            <a:ln w="25400">
              <a:solidFill>
                <a:srgbClr val="E461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6F3914-B8BC-3E4C-BED6-43A8BAFFF252}"/>
              </a:ext>
            </a:extLst>
          </p:cNvPr>
          <p:cNvGrpSpPr/>
          <p:nvPr/>
        </p:nvGrpSpPr>
        <p:grpSpPr>
          <a:xfrm>
            <a:off x="3984139" y="4829674"/>
            <a:ext cx="1530968" cy="1161689"/>
            <a:chOff x="3984139" y="5086901"/>
            <a:chExt cx="1530968" cy="1161689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006F56B5-8649-6041-9F4C-9B292DE060B4}"/>
                </a:ext>
              </a:extLst>
            </p:cNvPr>
            <p:cNvSpPr/>
            <p:nvPr/>
          </p:nvSpPr>
          <p:spPr>
            <a:xfrm>
              <a:off x="3984139" y="5888550"/>
              <a:ext cx="360040" cy="360040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C507F6F3-65CC-F14B-85F7-1B5BF84B7753}"/>
                </a:ext>
              </a:extLst>
            </p:cNvPr>
            <p:cNvSpPr/>
            <p:nvPr/>
          </p:nvSpPr>
          <p:spPr>
            <a:xfrm>
              <a:off x="4445582" y="5086901"/>
              <a:ext cx="10695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Oktober</a:t>
              </a:r>
              <a:endParaRPr lang="da-DK" sz="1800" b="1"/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1C8A05B-A8D5-1B42-9B4F-2599243FAE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48852" y="5474700"/>
              <a:ext cx="818504" cy="639146"/>
            </a:xfrm>
            <a:prstGeom prst="line">
              <a:avLst/>
            </a:prstGeom>
            <a:ln w="25400">
              <a:solidFill>
                <a:srgbClr val="E461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C3EBB3-6F2C-F244-B02C-095D3A4581E6}"/>
              </a:ext>
            </a:extLst>
          </p:cNvPr>
          <p:cNvGrpSpPr/>
          <p:nvPr/>
        </p:nvGrpSpPr>
        <p:grpSpPr>
          <a:xfrm>
            <a:off x="941241" y="3196619"/>
            <a:ext cx="2590351" cy="1161689"/>
            <a:chOff x="941241" y="3453846"/>
            <a:chExt cx="2590351" cy="1161689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AD27395-A96B-A64E-A768-DECFF0D961E2}"/>
                </a:ext>
              </a:extLst>
            </p:cNvPr>
            <p:cNvSpPr/>
            <p:nvPr/>
          </p:nvSpPr>
          <p:spPr>
            <a:xfrm>
              <a:off x="3171552" y="4255495"/>
              <a:ext cx="360040" cy="360040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95E5F4F-71F6-2A40-B13B-1A338DA951D7}"/>
                </a:ext>
              </a:extLst>
            </p:cNvPr>
            <p:cNvSpPr/>
            <p:nvPr/>
          </p:nvSpPr>
          <p:spPr>
            <a:xfrm>
              <a:off x="941241" y="3453846"/>
              <a:ext cx="979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August</a:t>
              </a:r>
              <a:endParaRPr lang="da-DK" sz="1800" b="1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78A647D-800C-2B4B-B2FF-DF3E0A0AED8C}"/>
                </a:ext>
              </a:extLst>
            </p:cNvPr>
            <p:cNvCxnSpPr>
              <a:cxnSpLocks/>
            </p:cNvCxnSpPr>
            <p:nvPr/>
          </p:nvCxnSpPr>
          <p:spPr>
            <a:xfrm>
              <a:off x="1390820" y="3823178"/>
              <a:ext cx="1935144" cy="596897"/>
            </a:xfrm>
            <a:prstGeom prst="line">
              <a:avLst/>
            </a:prstGeom>
            <a:ln w="25400">
              <a:solidFill>
                <a:srgbClr val="E461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E80267AF-479A-7D44-BC45-DF299D4DC008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  <p:sp>
        <p:nvSpPr>
          <p:cNvPr id="108" name="Oval 111">
            <a:extLst>
              <a:ext uri="{FF2B5EF4-FFF2-40B4-BE49-F238E27FC236}">
                <a16:creationId xmlns:a16="http://schemas.microsoft.com/office/drawing/2014/main" id="{8157B35E-47F2-4FD6-8319-FD72FA3C4FA2}"/>
              </a:ext>
            </a:extLst>
          </p:cNvPr>
          <p:cNvSpPr/>
          <p:nvPr/>
        </p:nvSpPr>
        <p:spPr>
          <a:xfrm>
            <a:off x="966980" y="5634334"/>
            <a:ext cx="360040" cy="360040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11" name="Rectangle 114">
            <a:extLst>
              <a:ext uri="{FF2B5EF4-FFF2-40B4-BE49-F238E27FC236}">
                <a16:creationId xmlns:a16="http://schemas.microsoft.com/office/drawing/2014/main" id="{3363AFFA-7EF9-4840-B6FA-270C61105A2D}"/>
              </a:ext>
            </a:extLst>
          </p:cNvPr>
          <p:cNvSpPr/>
          <p:nvPr/>
        </p:nvSpPr>
        <p:spPr>
          <a:xfrm>
            <a:off x="1358209" y="4860393"/>
            <a:ext cx="1043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800" b="1" dirty="0">
                <a:solidFill>
                  <a:schemeClr val="bg1"/>
                </a:solidFill>
              </a:rPr>
              <a:t>Februar</a:t>
            </a:r>
            <a:endParaRPr lang="da-DK" sz="1800" b="1" dirty="0"/>
          </a:p>
        </p:txBody>
      </p:sp>
      <p:cxnSp>
        <p:nvCxnSpPr>
          <p:cNvPr id="113" name="Straight Connector 115">
            <a:extLst>
              <a:ext uri="{FF2B5EF4-FFF2-40B4-BE49-F238E27FC236}">
                <a16:creationId xmlns:a16="http://schemas.microsoft.com/office/drawing/2014/main" id="{92ECD685-87A5-4A53-A442-5CAE0809E2FB}"/>
              </a:ext>
            </a:extLst>
          </p:cNvPr>
          <p:cNvCxnSpPr>
            <a:cxnSpLocks/>
          </p:cNvCxnSpPr>
          <p:nvPr/>
        </p:nvCxnSpPr>
        <p:spPr>
          <a:xfrm flipH="1">
            <a:off x="1175049" y="5257167"/>
            <a:ext cx="731144" cy="630171"/>
          </a:xfrm>
          <a:prstGeom prst="line">
            <a:avLst/>
          </a:prstGeom>
          <a:ln w="25400">
            <a:solidFill>
              <a:srgbClr val="E46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99AAE4-B881-8749-9945-CA6A197D6A25}"/>
              </a:ext>
            </a:extLst>
          </p:cNvPr>
          <p:cNvGrpSpPr/>
          <p:nvPr/>
        </p:nvGrpSpPr>
        <p:grpSpPr>
          <a:xfrm>
            <a:off x="543109" y="4829674"/>
            <a:ext cx="948765" cy="1161689"/>
            <a:chOff x="399093" y="5086901"/>
            <a:chExt cx="948765" cy="1161689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8034D537-942A-C444-9F01-C61D32441F16}"/>
                </a:ext>
              </a:extLst>
            </p:cNvPr>
            <p:cNvSpPr/>
            <p:nvPr/>
          </p:nvSpPr>
          <p:spPr>
            <a:xfrm>
              <a:off x="399093" y="5888550"/>
              <a:ext cx="360040" cy="360040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E3DE0EA-82F5-884C-B3A9-6C986F4FBAEB}"/>
                </a:ext>
              </a:extLst>
            </p:cNvPr>
            <p:cNvSpPr/>
            <p:nvPr/>
          </p:nvSpPr>
          <p:spPr>
            <a:xfrm>
              <a:off x="406574" y="5086901"/>
              <a:ext cx="9412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a-DK" sz="1800" b="1" dirty="0">
                  <a:solidFill>
                    <a:schemeClr val="bg1"/>
                  </a:solidFill>
                </a:rPr>
                <a:t>Januar</a:t>
              </a:r>
              <a:endParaRPr lang="da-DK" sz="1800" b="1" dirty="0"/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D9425B4-14D0-2E4F-AB55-483D3F100A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162" y="5467805"/>
              <a:ext cx="79374" cy="646041"/>
            </a:xfrm>
            <a:prstGeom prst="line">
              <a:avLst/>
            </a:prstGeom>
            <a:ln w="25400">
              <a:solidFill>
                <a:srgbClr val="E461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Rectangle 114">
            <a:extLst>
              <a:ext uri="{FF2B5EF4-FFF2-40B4-BE49-F238E27FC236}">
                <a16:creationId xmlns:a16="http://schemas.microsoft.com/office/drawing/2014/main" id="{5F3B197A-4767-4068-9E0A-9DFDC6C39707}"/>
              </a:ext>
            </a:extLst>
          </p:cNvPr>
          <p:cNvSpPr/>
          <p:nvPr/>
        </p:nvSpPr>
        <p:spPr>
          <a:xfrm>
            <a:off x="3620924" y="4860393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800" b="1" dirty="0">
                <a:solidFill>
                  <a:schemeClr val="bg1"/>
                </a:solidFill>
              </a:rPr>
              <a:t>Juli</a:t>
            </a:r>
            <a:endParaRPr lang="da-DK" sz="1800" b="1" dirty="0"/>
          </a:p>
        </p:txBody>
      </p:sp>
      <p:grpSp>
        <p:nvGrpSpPr>
          <p:cNvPr id="121" name="Group 30">
            <a:extLst>
              <a:ext uri="{FF2B5EF4-FFF2-40B4-BE49-F238E27FC236}">
                <a16:creationId xmlns:a16="http://schemas.microsoft.com/office/drawing/2014/main" id="{559C58B1-8B18-4EF4-A52F-1CF12BE5CF5D}"/>
              </a:ext>
            </a:extLst>
          </p:cNvPr>
          <p:cNvGrpSpPr/>
          <p:nvPr/>
        </p:nvGrpSpPr>
        <p:grpSpPr>
          <a:xfrm>
            <a:off x="2980062" y="4831129"/>
            <a:ext cx="1088570" cy="1161689"/>
            <a:chOff x="3984139" y="5086901"/>
            <a:chExt cx="1088570" cy="1161689"/>
          </a:xfrm>
        </p:grpSpPr>
        <p:sp>
          <p:nvSpPr>
            <p:cNvPr id="122" name="Oval 119">
              <a:extLst>
                <a:ext uri="{FF2B5EF4-FFF2-40B4-BE49-F238E27FC236}">
                  <a16:creationId xmlns:a16="http://schemas.microsoft.com/office/drawing/2014/main" id="{FDE0D1B6-DFCE-4673-90B3-967876B6432C}"/>
                </a:ext>
              </a:extLst>
            </p:cNvPr>
            <p:cNvSpPr/>
            <p:nvPr/>
          </p:nvSpPr>
          <p:spPr>
            <a:xfrm>
              <a:off x="3984139" y="5888550"/>
              <a:ext cx="360040" cy="360040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123" name="Rectangle 131">
              <a:extLst>
                <a:ext uri="{FF2B5EF4-FFF2-40B4-BE49-F238E27FC236}">
                  <a16:creationId xmlns:a16="http://schemas.microsoft.com/office/drawing/2014/main" id="{362C8311-201A-4FFF-8D81-2EE4B6D52763}"/>
                </a:ext>
              </a:extLst>
            </p:cNvPr>
            <p:cNvSpPr/>
            <p:nvPr/>
          </p:nvSpPr>
          <p:spPr>
            <a:xfrm>
              <a:off x="4887978" y="5086901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da-DK" sz="1800" b="1" dirty="0"/>
            </a:p>
          </p:txBody>
        </p:sp>
        <p:cxnSp>
          <p:nvCxnSpPr>
            <p:cNvPr id="124" name="Straight Connector 132">
              <a:extLst>
                <a:ext uri="{FF2B5EF4-FFF2-40B4-BE49-F238E27FC236}">
                  <a16:creationId xmlns:a16="http://schemas.microsoft.com/office/drawing/2014/main" id="{023EB841-EC3B-405E-A606-E76AA657B8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48852" y="5474700"/>
              <a:ext cx="818504" cy="639146"/>
            </a:xfrm>
            <a:prstGeom prst="line">
              <a:avLst/>
            </a:prstGeom>
            <a:ln w="25400">
              <a:solidFill>
                <a:srgbClr val="E461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361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736437-6528-974A-BFD5-321A95BCB5C6}"/>
              </a:ext>
            </a:extLst>
          </p:cNvPr>
          <p:cNvSpPr/>
          <p:nvPr/>
        </p:nvSpPr>
        <p:spPr>
          <a:xfrm>
            <a:off x="0" y="-38947"/>
            <a:ext cx="12190413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681CB72-8E82-9640-BF83-C642557813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42" y="1066036"/>
            <a:ext cx="4752528" cy="4727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945518"/>
            <a:ext cx="11110912" cy="730882"/>
          </a:xfrm>
        </p:spPr>
        <p:txBody>
          <a:bodyPr/>
          <a:lstStyle/>
          <a:p>
            <a:r>
              <a:rPr lang="en-GB" dirty="0" err="1">
                <a:solidFill>
                  <a:srgbClr val="224284"/>
                </a:solidFill>
              </a:rPr>
              <a:t>Årshjul</a:t>
            </a:r>
            <a:r>
              <a:rPr lang="en-GB" dirty="0">
                <a:solidFill>
                  <a:srgbClr val="224284"/>
                </a:solidFill>
              </a:rPr>
              <a:t> for </a:t>
            </a:r>
            <a:br>
              <a:rPr lang="en-GB" dirty="0">
                <a:solidFill>
                  <a:srgbClr val="224284"/>
                </a:solidFill>
              </a:rPr>
            </a:br>
            <a:r>
              <a:rPr lang="en-GB" dirty="0" err="1">
                <a:solidFill>
                  <a:srgbClr val="224284"/>
                </a:solidFill>
              </a:rPr>
              <a:t>Lønmodtagernes</a:t>
            </a:r>
            <a:r>
              <a:rPr lang="en-GB" dirty="0">
                <a:solidFill>
                  <a:srgbClr val="224284"/>
                </a:solidFill>
              </a:rPr>
              <a:t> </a:t>
            </a:r>
            <a:br>
              <a:rPr lang="en-GB" dirty="0">
                <a:solidFill>
                  <a:srgbClr val="224284"/>
                </a:solidFill>
              </a:rPr>
            </a:br>
            <a:r>
              <a:rPr lang="en-GB" dirty="0" err="1">
                <a:solidFill>
                  <a:srgbClr val="224284"/>
                </a:solidFill>
              </a:rPr>
              <a:t>Feriemidler</a:t>
            </a:r>
            <a:endParaRPr lang="en-GB" dirty="0">
              <a:solidFill>
                <a:srgbClr val="22428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Tekstboks 5"/>
          <p:cNvSpPr txBox="1"/>
          <p:nvPr/>
        </p:nvSpPr>
        <p:spPr>
          <a:xfrm>
            <a:off x="12359902" y="2277666"/>
            <a:ext cx="237626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a-DK" sz="1400" dirty="0">
                <a:solidFill>
                  <a:srgbClr val="224284"/>
                </a:solidFill>
              </a:rPr>
              <a:t>*Løbende opkrævning ved arbejdsgivers ophør</a:t>
            </a:r>
          </a:p>
          <a:p>
            <a:pPr marL="285750" indent="-285750">
              <a:buFont typeface="Arial" charset="0"/>
              <a:buChar char="•"/>
            </a:pPr>
            <a:endParaRPr lang="da-DK" sz="1400" dirty="0">
              <a:solidFill>
                <a:srgbClr val="224284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a-DK" sz="1400" dirty="0">
                <a:solidFill>
                  <a:srgbClr val="224284"/>
                </a:solidFill>
              </a:rPr>
              <a:t>*Løbende udbetaling til lønmodtager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24603E-BE29-6F43-BE1D-1C39662E2D37}"/>
              </a:ext>
            </a:extLst>
          </p:cNvPr>
          <p:cNvSpPr/>
          <p:nvPr/>
        </p:nvSpPr>
        <p:spPr>
          <a:xfrm>
            <a:off x="538163" y="3357786"/>
            <a:ext cx="2952328" cy="73866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da-DK" sz="1400" b="1" dirty="0">
                <a:solidFill>
                  <a:srgbClr val="224284"/>
                </a:solidFill>
              </a:rPr>
              <a:t>Juli</a:t>
            </a:r>
          </a:p>
          <a:p>
            <a:pPr lvl="0"/>
            <a:r>
              <a:rPr lang="da-DK" sz="1400" dirty="0">
                <a:solidFill>
                  <a:srgbClr val="224284"/>
                </a:solidFill>
              </a:rPr>
              <a:t>Afgørelsesbrev til arbejdsgiver</a:t>
            </a:r>
          </a:p>
          <a:p>
            <a:pPr lvl="0"/>
            <a:r>
              <a:rPr lang="da-DK" sz="1400" dirty="0">
                <a:solidFill>
                  <a:srgbClr val="224284"/>
                </a:solidFill>
              </a:rPr>
              <a:t>+ saldoopgørelse til lønmodtager.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A5F13E-55BA-834E-AFB2-88981776E801}"/>
              </a:ext>
            </a:extLst>
          </p:cNvPr>
          <p:cNvSpPr/>
          <p:nvPr/>
        </p:nvSpPr>
        <p:spPr>
          <a:xfrm>
            <a:off x="8925211" y="1917626"/>
            <a:ext cx="26477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b="1" dirty="0">
                <a:solidFill>
                  <a:srgbClr val="224284"/>
                </a:solidFill>
              </a:rPr>
              <a:t>1. september </a:t>
            </a:r>
          </a:p>
          <a:p>
            <a:pPr lvl="0"/>
            <a:r>
              <a:rPr lang="da-DK" sz="1400" dirty="0">
                <a:solidFill>
                  <a:srgbClr val="224284"/>
                </a:solidFill>
              </a:rPr>
              <a:t>Frist for betaling af forfaldne beløb og angivelse af at ville beholde pengene i virksomheden.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4D1EC1-13D9-E343-9A70-7E86038D8A28}"/>
              </a:ext>
            </a:extLst>
          </p:cNvPr>
          <p:cNvSpPr/>
          <p:nvPr/>
        </p:nvSpPr>
        <p:spPr>
          <a:xfrm>
            <a:off x="8906067" y="3357786"/>
            <a:ext cx="27430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b="1" dirty="0">
                <a:solidFill>
                  <a:srgbClr val="224284"/>
                </a:solidFill>
              </a:rPr>
              <a:t>Efter 1. september</a:t>
            </a:r>
            <a:endParaRPr lang="en-US" sz="1400" b="1" dirty="0">
              <a:solidFill>
                <a:srgbClr val="224284"/>
              </a:solidFill>
            </a:endParaRPr>
          </a:p>
          <a:p>
            <a:pPr lvl="0"/>
            <a:r>
              <a:rPr lang="da-DK" sz="1400" dirty="0">
                <a:solidFill>
                  <a:srgbClr val="224284"/>
                </a:solidFill>
              </a:rPr>
              <a:t>Opkrævning ved manglende betaling og manglende angivelse af at ville beholde pengene i virksomheden.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D0419-3EDB-FA45-AFA2-E901CE2E33B8}"/>
              </a:ext>
            </a:extLst>
          </p:cNvPr>
          <p:cNvSpPr/>
          <p:nvPr/>
        </p:nvSpPr>
        <p:spPr>
          <a:xfrm>
            <a:off x="538163" y="2174697"/>
            <a:ext cx="3052305" cy="95410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da-DK" sz="1400" b="1" dirty="0">
                <a:solidFill>
                  <a:srgbClr val="224284"/>
                </a:solidFill>
              </a:rPr>
              <a:t>Juni</a:t>
            </a:r>
          </a:p>
          <a:p>
            <a:r>
              <a:rPr lang="da-DK" sz="1400" dirty="0">
                <a:solidFill>
                  <a:srgbClr val="224284"/>
                </a:solidFill>
              </a:rPr>
              <a:t>Indeksering af arbejdsgiverkrav </a:t>
            </a:r>
          </a:p>
          <a:p>
            <a:pPr lvl="0"/>
            <a:r>
              <a:rPr lang="da-DK" sz="1400" dirty="0">
                <a:solidFill>
                  <a:srgbClr val="224284"/>
                </a:solidFill>
              </a:rPr>
              <a:t>+  forrentning af lønmodtagers tilgodehavende.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1F09F7F-F588-8847-B4A7-8C5DE60D14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42" y="1066037"/>
            <a:ext cx="4752528" cy="47275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76D6C94-D93C-D746-B43F-476FFF2F22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42" y="1066037"/>
            <a:ext cx="4752528" cy="47275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0C4ADD7-048A-134E-A417-6A8B40CB37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42" y="1066037"/>
            <a:ext cx="4752528" cy="47275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32BE7E7-C318-F144-BADF-7B242C787D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42" y="1066037"/>
            <a:ext cx="4752528" cy="4727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D24AA9-3F8A-B343-8CF7-78DEA73138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09" y="666864"/>
            <a:ext cx="5355314" cy="548043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F4D2AB6-0998-BD40-BB95-FE58BE2E1E19}"/>
              </a:ext>
            </a:extLst>
          </p:cNvPr>
          <p:cNvSpPr/>
          <p:nvPr/>
        </p:nvSpPr>
        <p:spPr>
          <a:xfrm>
            <a:off x="8903518" y="4745499"/>
            <a:ext cx="27430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b="1" dirty="0">
                <a:solidFill>
                  <a:srgbClr val="224284"/>
                </a:solidFill>
              </a:rPr>
              <a:t>Hele året</a:t>
            </a:r>
            <a:endParaRPr lang="en-US" sz="1400" b="1" dirty="0">
              <a:solidFill>
                <a:srgbClr val="224284"/>
              </a:solidFill>
            </a:endParaRPr>
          </a:p>
          <a:p>
            <a:pPr lvl="0"/>
            <a:r>
              <a:rPr lang="da-DK" sz="1400" dirty="0">
                <a:solidFill>
                  <a:srgbClr val="224284"/>
                </a:solidFill>
              </a:rPr>
              <a:t>Løbende udbetaling til lønmodtagere.</a:t>
            </a:r>
          </a:p>
          <a:p>
            <a:pPr lvl="0"/>
            <a:r>
              <a:rPr lang="da-DK" sz="1400" dirty="0">
                <a:solidFill>
                  <a:srgbClr val="224284"/>
                </a:solidFill>
              </a:rPr>
              <a:t>Løbende opkrævning, hvis virksomheden ophører.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151966-881F-4443-9DDE-B3648539D936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</p:spTree>
    <p:extLst>
      <p:ext uri="{BB962C8B-B14F-4D97-AF65-F5344CB8AC3E}">
        <p14:creationId xmlns:p14="http://schemas.microsoft.com/office/powerpoint/2010/main" val="3993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1" grpId="0"/>
      <p:bldP spid="22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E1EFBE-D6FD-FD4E-95BE-47AA515DD244}"/>
              </a:ext>
            </a:extLst>
          </p:cNvPr>
          <p:cNvSpPr/>
          <p:nvPr/>
        </p:nvSpPr>
        <p:spPr>
          <a:xfrm>
            <a:off x="-1" y="0"/>
            <a:ext cx="12190413" cy="6859588"/>
          </a:xfrm>
          <a:prstGeom prst="rect">
            <a:avLst/>
          </a:prstGeom>
          <a:solidFill>
            <a:srgbClr val="14438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72FA658-BBE0-4612-A4D9-3BE2D26529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15" name="Titel 4">
            <a:extLst>
              <a:ext uri="{FF2B5EF4-FFF2-40B4-BE49-F238E27FC236}">
                <a16:creationId xmlns:a16="http://schemas.microsoft.com/office/drawing/2014/main" id="{47AEFA3F-19C4-024F-907F-974F55E7C225}"/>
              </a:ext>
            </a:extLst>
          </p:cNvPr>
          <p:cNvSpPr txBox="1">
            <a:spLocks/>
          </p:cNvSpPr>
          <p:nvPr/>
        </p:nvSpPr>
        <p:spPr>
          <a:xfrm>
            <a:off x="504295" y="765498"/>
            <a:ext cx="11110912" cy="1047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21917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lang="da-DK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>
                <a:solidFill>
                  <a:schemeClr val="bg1"/>
                </a:solidFill>
              </a:rPr>
              <a:t>Nye indberetnings- og indbetalingsfrister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fra 1. september 2020</a:t>
            </a:r>
            <a:endParaRPr lang="da-DK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7C7816-5237-F04E-B728-19636EACA5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77" y="2997746"/>
            <a:ext cx="822325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2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BAB813-08D8-A34B-AB55-0D160A53F378}"/>
              </a:ext>
            </a:extLst>
          </p:cNvPr>
          <p:cNvSpPr/>
          <p:nvPr/>
        </p:nvSpPr>
        <p:spPr>
          <a:xfrm>
            <a:off x="-1381" y="1"/>
            <a:ext cx="12190413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945518"/>
            <a:ext cx="11110912" cy="730882"/>
          </a:xfrm>
        </p:spPr>
        <p:txBody>
          <a:bodyPr/>
          <a:lstStyle/>
          <a:p>
            <a:r>
              <a:rPr lang="da-DK" dirty="0">
                <a:solidFill>
                  <a:srgbClr val="224284"/>
                </a:solidFill>
              </a:rPr>
              <a:t>Behov for nye frister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998" y="1890268"/>
            <a:ext cx="5845076" cy="4501381"/>
          </a:xfrm>
        </p:spPr>
        <p:txBody>
          <a:bodyPr/>
          <a:lstStyle/>
          <a:p>
            <a:r>
              <a:rPr lang="da-DK" sz="1800" b="0" dirty="0">
                <a:solidFill>
                  <a:srgbClr val="224284"/>
                </a:solidFill>
              </a:rPr>
              <a:t>Feriepenge skal være til rådighed for lønmodtager hurtigst muligt efter optjening</a:t>
            </a:r>
            <a:br>
              <a:rPr lang="da-DK" sz="1800" b="0" dirty="0">
                <a:solidFill>
                  <a:srgbClr val="224284"/>
                </a:solidFill>
              </a:rPr>
            </a:br>
            <a:endParaRPr lang="da-DK" sz="1800" b="0" dirty="0">
              <a:solidFill>
                <a:srgbClr val="224284"/>
              </a:solidFill>
            </a:endParaRPr>
          </a:p>
          <a:p>
            <a:r>
              <a:rPr lang="da-DK" sz="1800" b="0" dirty="0">
                <a:solidFill>
                  <a:srgbClr val="224284"/>
                </a:solidFill>
              </a:rPr>
              <a:t>Fristerne for </a:t>
            </a:r>
            <a:r>
              <a:rPr lang="da-DK" sz="1800" dirty="0">
                <a:solidFill>
                  <a:srgbClr val="224284"/>
                </a:solidFill>
              </a:rPr>
              <a:t>indberetning</a:t>
            </a:r>
            <a:r>
              <a:rPr lang="da-DK" sz="1800" b="0" dirty="0">
                <a:solidFill>
                  <a:srgbClr val="224284"/>
                </a:solidFill>
              </a:rPr>
              <a:t> af feriepenge i forhold til optjeningstidspunktet bliver afkortet</a:t>
            </a:r>
            <a:br>
              <a:rPr lang="da-DK" sz="1800" b="0" dirty="0">
                <a:solidFill>
                  <a:srgbClr val="224284"/>
                </a:solidFill>
              </a:rPr>
            </a:br>
            <a:endParaRPr lang="da-DK" sz="1800" b="0" dirty="0">
              <a:solidFill>
                <a:srgbClr val="224284"/>
              </a:solidFill>
            </a:endParaRPr>
          </a:p>
          <a:p>
            <a:r>
              <a:rPr lang="da-DK" sz="1800" b="0" dirty="0">
                <a:solidFill>
                  <a:srgbClr val="224284"/>
                </a:solidFill>
              </a:rPr>
              <a:t>Det stiller også krav om, at fristerne for </a:t>
            </a:r>
            <a:r>
              <a:rPr lang="da-DK" sz="1800" dirty="0">
                <a:solidFill>
                  <a:srgbClr val="224284"/>
                </a:solidFill>
              </a:rPr>
              <a:t>indbetaling</a:t>
            </a:r>
            <a:r>
              <a:rPr lang="da-DK" sz="1800" b="0" dirty="0">
                <a:solidFill>
                  <a:srgbClr val="224284"/>
                </a:solidFill>
              </a:rPr>
              <a:t> af feriepenge til FerieKonto bliver kortere</a:t>
            </a:r>
          </a:p>
          <a:p>
            <a:pPr marL="0" indent="0">
              <a:buNone/>
            </a:pPr>
            <a:endParaRPr lang="da-DK" b="0" dirty="0">
              <a:solidFill>
                <a:srgbClr val="224284"/>
              </a:solidFill>
            </a:endParaRPr>
          </a:p>
          <a:p>
            <a:pPr marL="0" indent="0">
              <a:buNone/>
            </a:pPr>
            <a:endParaRPr lang="da-DK" b="0" dirty="0">
              <a:solidFill>
                <a:srgbClr val="22428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26</a:t>
            </a:fld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27CA43-43E0-1147-838F-A8637AA56DF7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DDD0FF-553B-5D42-B417-1A9BB1CE7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6" y="1725877"/>
            <a:ext cx="3357786" cy="335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12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993D7CC0-E10B-D34B-A87E-BB1812B11FB5}"/>
              </a:ext>
            </a:extLst>
          </p:cNvPr>
          <p:cNvSpPr/>
          <p:nvPr/>
        </p:nvSpPr>
        <p:spPr>
          <a:xfrm>
            <a:off x="0" y="0"/>
            <a:ext cx="12190413" cy="6859587"/>
          </a:xfrm>
          <a:prstGeom prst="rect">
            <a:avLst/>
          </a:prstGeom>
          <a:solidFill>
            <a:srgbClr val="25A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EB8D97-D77F-964E-ABAF-F0CC9B09609C}"/>
              </a:ext>
            </a:extLst>
          </p:cNvPr>
          <p:cNvSpPr txBox="1"/>
          <p:nvPr/>
        </p:nvSpPr>
        <p:spPr>
          <a:xfrm>
            <a:off x="-1" y="3429794"/>
            <a:ext cx="12190413" cy="916217"/>
          </a:xfrm>
          <a:prstGeom prst="rect">
            <a:avLst/>
          </a:prstGeom>
          <a:solidFill>
            <a:srgbClr val="B2D8E2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endParaRPr lang="da-DK" sz="1100" dirty="0">
              <a:solidFill>
                <a:schemeClr val="bg1"/>
              </a:solidFill>
            </a:endParaRP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34334205-4F88-ED40-94FD-0F56559ADC4A}"/>
              </a:ext>
            </a:extLst>
          </p:cNvPr>
          <p:cNvSpPr txBox="1">
            <a:spLocks/>
          </p:cNvSpPr>
          <p:nvPr/>
        </p:nvSpPr>
        <p:spPr>
          <a:xfrm>
            <a:off x="497512" y="945518"/>
            <a:ext cx="9126086" cy="73088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7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sz="3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Indberetningsfrist for fratrådte funktionærer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27</a:t>
            </a:fld>
            <a:endParaRPr lang="da-DK" dirty="0"/>
          </a:p>
        </p:txBody>
      </p:sp>
      <p:sp>
        <p:nvSpPr>
          <p:cNvPr id="42" name="Pladsholder til diasnummer 3">
            <a:extLst>
              <a:ext uri="{FF2B5EF4-FFF2-40B4-BE49-F238E27FC236}">
                <a16:creationId xmlns:a16="http://schemas.microsoft.com/office/drawing/2014/main" id="{AECF6B74-5937-7745-B5B5-D79AB12133F6}"/>
              </a:ext>
            </a:extLst>
          </p:cNvPr>
          <p:cNvSpPr txBox="1">
            <a:spLocks/>
          </p:cNvSpPr>
          <p:nvPr/>
        </p:nvSpPr>
        <p:spPr>
          <a:xfrm>
            <a:off x="10969259" y="6392982"/>
            <a:ext cx="664309" cy="29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da-DK"/>
            </a:defPPr>
            <a:lvl1pPr marL="0" algn="r" defTabSz="121917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7EC89C-17A0-4E64-A6D2-B825673CEEDF}" type="slidenum">
              <a:rPr lang="da-DK" smtClean="0">
                <a:solidFill>
                  <a:schemeClr val="bg1"/>
                </a:solidFill>
              </a:rPr>
              <a:pPr/>
              <a:t>27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783289-F76B-F947-8B9E-B467298F7E0C}"/>
              </a:ext>
            </a:extLst>
          </p:cNvPr>
          <p:cNvSpPr txBox="1"/>
          <p:nvPr/>
        </p:nvSpPr>
        <p:spPr>
          <a:xfrm>
            <a:off x="3247100" y="3429794"/>
            <a:ext cx="5512401" cy="917741"/>
          </a:xfrm>
          <a:prstGeom prst="rect">
            <a:avLst/>
          </a:prstGeom>
          <a:solidFill>
            <a:srgbClr val="224284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endParaRPr lang="da-DK" sz="1100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2BE5AB-8859-2444-88AE-34A3C44424AC}"/>
              </a:ext>
            </a:extLst>
          </p:cNvPr>
          <p:cNvSpPr txBox="1"/>
          <p:nvPr/>
        </p:nvSpPr>
        <p:spPr>
          <a:xfrm>
            <a:off x="2799428" y="4725939"/>
            <a:ext cx="1336432" cy="6336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1. marts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8E21339-986D-5F42-9108-FC8B993EF15D}"/>
              </a:ext>
            </a:extLst>
          </p:cNvPr>
          <p:cNvSpPr txBox="1"/>
          <p:nvPr/>
        </p:nvSpPr>
        <p:spPr>
          <a:xfrm>
            <a:off x="8255445" y="4725939"/>
            <a:ext cx="1135529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1. april</a:t>
            </a:r>
          </a:p>
        </p:txBody>
      </p: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8E372347-88F2-3547-9622-67516E0B1CD2}"/>
              </a:ext>
            </a:extLst>
          </p:cNvPr>
          <p:cNvGrpSpPr/>
          <p:nvPr/>
        </p:nvGrpSpPr>
        <p:grpSpPr>
          <a:xfrm>
            <a:off x="-2297515" y="3429794"/>
            <a:ext cx="5512401" cy="963685"/>
            <a:chOff x="582804" y="-602654"/>
            <a:chExt cx="5512401" cy="914400"/>
          </a:xfrm>
        </p:grpSpPr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C9C3B840-896D-D04F-8A36-E5DC4C02BB3A}"/>
                </a:ext>
              </a:extLst>
            </p:cNvPr>
            <p:cNvCxnSpPr>
              <a:cxnSpLocks/>
            </p:cNvCxnSpPr>
            <p:nvPr/>
          </p:nvCxnSpPr>
          <p:spPr>
            <a:xfrm>
              <a:off x="766551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5754AC6C-7F75-3541-904D-0793D4DD6A02}"/>
                </a:ext>
              </a:extLst>
            </p:cNvPr>
            <p:cNvCxnSpPr>
              <a:cxnSpLocks/>
            </p:cNvCxnSpPr>
            <p:nvPr/>
          </p:nvCxnSpPr>
          <p:spPr>
            <a:xfrm>
              <a:off x="950298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4839121A-7307-1E47-8D5A-188F91AD476A}"/>
                </a:ext>
              </a:extLst>
            </p:cNvPr>
            <p:cNvCxnSpPr>
              <a:cxnSpLocks/>
            </p:cNvCxnSpPr>
            <p:nvPr/>
          </p:nvCxnSpPr>
          <p:spPr>
            <a:xfrm>
              <a:off x="1134045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8DD0A36A-FA93-784D-9F52-10881A42A17A}"/>
                </a:ext>
              </a:extLst>
            </p:cNvPr>
            <p:cNvCxnSpPr>
              <a:cxnSpLocks/>
            </p:cNvCxnSpPr>
            <p:nvPr/>
          </p:nvCxnSpPr>
          <p:spPr>
            <a:xfrm>
              <a:off x="1317792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C073384E-84C9-5C46-8E6F-0519DAE65F99}"/>
                </a:ext>
              </a:extLst>
            </p:cNvPr>
            <p:cNvCxnSpPr>
              <a:cxnSpLocks/>
            </p:cNvCxnSpPr>
            <p:nvPr/>
          </p:nvCxnSpPr>
          <p:spPr>
            <a:xfrm>
              <a:off x="1501539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887177E4-3430-1441-92C3-F080E856983C}"/>
                </a:ext>
              </a:extLst>
            </p:cNvPr>
            <p:cNvCxnSpPr>
              <a:cxnSpLocks/>
            </p:cNvCxnSpPr>
            <p:nvPr/>
          </p:nvCxnSpPr>
          <p:spPr>
            <a:xfrm>
              <a:off x="1685286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F659FB7E-5E32-FD47-BFF1-E636313670AB}"/>
                </a:ext>
              </a:extLst>
            </p:cNvPr>
            <p:cNvCxnSpPr>
              <a:cxnSpLocks/>
            </p:cNvCxnSpPr>
            <p:nvPr/>
          </p:nvCxnSpPr>
          <p:spPr>
            <a:xfrm>
              <a:off x="1869033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EB53CA44-C448-8B42-9F82-4BBA194997EB}"/>
                </a:ext>
              </a:extLst>
            </p:cNvPr>
            <p:cNvCxnSpPr>
              <a:cxnSpLocks/>
            </p:cNvCxnSpPr>
            <p:nvPr/>
          </p:nvCxnSpPr>
          <p:spPr>
            <a:xfrm>
              <a:off x="2052780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DACA7DAC-5BE6-EA45-9966-1C2F21444BF8}"/>
                </a:ext>
              </a:extLst>
            </p:cNvPr>
            <p:cNvCxnSpPr>
              <a:cxnSpLocks/>
            </p:cNvCxnSpPr>
            <p:nvPr/>
          </p:nvCxnSpPr>
          <p:spPr>
            <a:xfrm>
              <a:off x="2236527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3C0586A7-7151-E743-B1F0-B36A5F490D1C}"/>
                </a:ext>
              </a:extLst>
            </p:cNvPr>
            <p:cNvCxnSpPr>
              <a:cxnSpLocks/>
            </p:cNvCxnSpPr>
            <p:nvPr/>
          </p:nvCxnSpPr>
          <p:spPr>
            <a:xfrm>
              <a:off x="582804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03CA521D-078D-AE4F-85D9-EF0C6DA4996F}"/>
                </a:ext>
              </a:extLst>
            </p:cNvPr>
            <p:cNvCxnSpPr>
              <a:cxnSpLocks/>
            </p:cNvCxnSpPr>
            <p:nvPr/>
          </p:nvCxnSpPr>
          <p:spPr>
            <a:xfrm>
              <a:off x="2420274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28748AAE-66EB-CB45-ABD6-D202E4EA4DC3}"/>
                </a:ext>
              </a:extLst>
            </p:cNvPr>
            <p:cNvCxnSpPr>
              <a:cxnSpLocks/>
            </p:cNvCxnSpPr>
            <p:nvPr/>
          </p:nvCxnSpPr>
          <p:spPr>
            <a:xfrm>
              <a:off x="2604021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AAA912A-2830-C840-ABA8-960E3AD86C60}"/>
                </a:ext>
              </a:extLst>
            </p:cNvPr>
            <p:cNvCxnSpPr>
              <a:cxnSpLocks/>
            </p:cNvCxnSpPr>
            <p:nvPr/>
          </p:nvCxnSpPr>
          <p:spPr>
            <a:xfrm>
              <a:off x="2787768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8A73F2A9-BDE3-064D-89E3-2D5959CE821F}"/>
                </a:ext>
              </a:extLst>
            </p:cNvPr>
            <p:cNvCxnSpPr>
              <a:cxnSpLocks/>
            </p:cNvCxnSpPr>
            <p:nvPr/>
          </p:nvCxnSpPr>
          <p:spPr>
            <a:xfrm>
              <a:off x="2971515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8D2323E4-9F53-BC41-880C-0131E17F1AF2}"/>
                </a:ext>
              </a:extLst>
            </p:cNvPr>
            <p:cNvCxnSpPr>
              <a:cxnSpLocks/>
            </p:cNvCxnSpPr>
            <p:nvPr/>
          </p:nvCxnSpPr>
          <p:spPr>
            <a:xfrm>
              <a:off x="3155262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546D81D9-52E3-3E4F-9052-FF4D87A60B08}"/>
                </a:ext>
              </a:extLst>
            </p:cNvPr>
            <p:cNvCxnSpPr>
              <a:cxnSpLocks/>
            </p:cNvCxnSpPr>
            <p:nvPr/>
          </p:nvCxnSpPr>
          <p:spPr>
            <a:xfrm>
              <a:off x="3339009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3D34E186-7C25-BE43-B9F6-4643E3199F9D}"/>
                </a:ext>
              </a:extLst>
            </p:cNvPr>
            <p:cNvCxnSpPr>
              <a:cxnSpLocks/>
            </p:cNvCxnSpPr>
            <p:nvPr/>
          </p:nvCxnSpPr>
          <p:spPr>
            <a:xfrm>
              <a:off x="3522756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DC26D824-E747-B443-B657-6AAE254A511E}"/>
                </a:ext>
              </a:extLst>
            </p:cNvPr>
            <p:cNvCxnSpPr>
              <a:cxnSpLocks/>
            </p:cNvCxnSpPr>
            <p:nvPr/>
          </p:nvCxnSpPr>
          <p:spPr>
            <a:xfrm>
              <a:off x="3706503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CD45867F-3411-3B4C-BB85-BA8C525A3765}"/>
                </a:ext>
              </a:extLst>
            </p:cNvPr>
            <p:cNvCxnSpPr>
              <a:cxnSpLocks/>
            </p:cNvCxnSpPr>
            <p:nvPr/>
          </p:nvCxnSpPr>
          <p:spPr>
            <a:xfrm>
              <a:off x="3890250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8F55EC32-6039-464E-93A7-5F0233B51656}"/>
                </a:ext>
              </a:extLst>
            </p:cNvPr>
            <p:cNvCxnSpPr>
              <a:cxnSpLocks/>
            </p:cNvCxnSpPr>
            <p:nvPr/>
          </p:nvCxnSpPr>
          <p:spPr>
            <a:xfrm>
              <a:off x="4073997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B3912F1E-6B55-EE47-AA51-FC8AB5B311BC}"/>
                </a:ext>
              </a:extLst>
            </p:cNvPr>
            <p:cNvCxnSpPr>
              <a:cxnSpLocks/>
            </p:cNvCxnSpPr>
            <p:nvPr/>
          </p:nvCxnSpPr>
          <p:spPr>
            <a:xfrm>
              <a:off x="4257744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E1662E02-23B7-7F40-BEF1-E079006ADDB0}"/>
                </a:ext>
              </a:extLst>
            </p:cNvPr>
            <p:cNvCxnSpPr>
              <a:cxnSpLocks/>
            </p:cNvCxnSpPr>
            <p:nvPr/>
          </p:nvCxnSpPr>
          <p:spPr>
            <a:xfrm>
              <a:off x="4441491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1031DF88-419B-1A4D-88E7-196F16588C72}"/>
                </a:ext>
              </a:extLst>
            </p:cNvPr>
            <p:cNvCxnSpPr>
              <a:cxnSpLocks/>
            </p:cNvCxnSpPr>
            <p:nvPr/>
          </p:nvCxnSpPr>
          <p:spPr>
            <a:xfrm>
              <a:off x="4625238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36A2EE1B-8BA6-9D45-9A3F-3D1544D1A710}"/>
                </a:ext>
              </a:extLst>
            </p:cNvPr>
            <p:cNvCxnSpPr>
              <a:cxnSpLocks/>
            </p:cNvCxnSpPr>
            <p:nvPr/>
          </p:nvCxnSpPr>
          <p:spPr>
            <a:xfrm>
              <a:off x="4808985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CEAE282C-B038-1144-87A6-AB3788EFD32F}"/>
                </a:ext>
              </a:extLst>
            </p:cNvPr>
            <p:cNvCxnSpPr>
              <a:cxnSpLocks/>
            </p:cNvCxnSpPr>
            <p:nvPr/>
          </p:nvCxnSpPr>
          <p:spPr>
            <a:xfrm>
              <a:off x="4992732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4396E091-A9E1-5B43-BE0F-94D935831FC8}"/>
                </a:ext>
              </a:extLst>
            </p:cNvPr>
            <p:cNvCxnSpPr>
              <a:cxnSpLocks/>
            </p:cNvCxnSpPr>
            <p:nvPr/>
          </p:nvCxnSpPr>
          <p:spPr>
            <a:xfrm>
              <a:off x="5176479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7E085A29-ECD2-5D45-87A9-425BEB39024D}"/>
                </a:ext>
              </a:extLst>
            </p:cNvPr>
            <p:cNvCxnSpPr>
              <a:cxnSpLocks/>
            </p:cNvCxnSpPr>
            <p:nvPr/>
          </p:nvCxnSpPr>
          <p:spPr>
            <a:xfrm>
              <a:off x="5360226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81912F18-E5B6-4743-AA91-02E0D2961926}"/>
                </a:ext>
              </a:extLst>
            </p:cNvPr>
            <p:cNvCxnSpPr>
              <a:cxnSpLocks/>
            </p:cNvCxnSpPr>
            <p:nvPr/>
          </p:nvCxnSpPr>
          <p:spPr>
            <a:xfrm>
              <a:off x="5543973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CA322197-AB3F-3F42-84F2-3260960B1DF2}"/>
                </a:ext>
              </a:extLst>
            </p:cNvPr>
            <p:cNvCxnSpPr>
              <a:cxnSpLocks/>
            </p:cNvCxnSpPr>
            <p:nvPr/>
          </p:nvCxnSpPr>
          <p:spPr>
            <a:xfrm>
              <a:off x="5727720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C9F29DD6-CC8F-9C43-92CB-E5536322A1ED}"/>
                </a:ext>
              </a:extLst>
            </p:cNvPr>
            <p:cNvCxnSpPr>
              <a:cxnSpLocks/>
            </p:cNvCxnSpPr>
            <p:nvPr/>
          </p:nvCxnSpPr>
          <p:spPr>
            <a:xfrm>
              <a:off x="5911467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A7BC597D-F981-0242-BDC2-0E412924B43B}"/>
                </a:ext>
              </a:extLst>
            </p:cNvPr>
            <p:cNvCxnSpPr>
              <a:cxnSpLocks/>
            </p:cNvCxnSpPr>
            <p:nvPr/>
          </p:nvCxnSpPr>
          <p:spPr>
            <a:xfrm>
              <a:off x="6095205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4" name="Lige pilforbindelse 25">
            <a:extLst>
              <a:ext uri="{FF2B5EF4-FFF2-40B4-BE49-F238E27FC236}">
                <a16:creationId xmlns:a16="http://schemas.microsoft.com/office/drawing/2014/main" id="{8551050D-1413-0648-9D74-B6F684EDA20C}"/>
              </a:ext>
            </a:extLst>
          </p:cNvPr>
          <p:cNvCxnSpPr>
            <a:cxnSpLocks/>
          </p:cNvCxnSpPr>
          <p:nvPr/>
        </p:nvCxnSpPr>
        <p:spPr>
          <a:xfrm>
            <a:off x="8655068" y="1966365"/>
            <a:ext cx="0" cy="1314767"/>
          </a:xfrm>
          <a:prstGeom prst="straightConnector1">
            <a:avLst/>
          </a:prstGeom>
          <a:ln w="38100">
            <a:solidFill>
              <a:srgbClr val="E6521D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Tekstboks 19">
            <a:extLst>
              <a:ext uri="{FF2B5EF4-FFF2-40B4-BE49-F238E27FC236}">
                <a16:creationId xmlns:a16="http://schemas.microsoft.com/office/drawing/2014/main" id="{12589C7F-2B60-6545-A37F-44E5209419CB}"/>
              </a:ext>
            </a:extLst>
          </p:cNvPr>
          <p:cNvSpPr txBox="1"/>
          <p:nvPr/>
        </p:nvSpPr>
        <p:spPr>
          <a:xfrm>
            <a:off x="5258025" y="1917626"/>
            <a:ext cx="317368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600" dirty="0">
                <a:solidFill>
                  <a:schemeClr val="bg1"/>
                </a:solidFill>
              </a:rPr>
              <a:t>Fratrædelse </a:t>
            </a:r>
            <a:r>
              <a:rPr lang="da-DK" sz="1600" b="1" dirty="0">
                <a:solidFill>
                  <a:schemeClr val="bg1"/>
                </a:solidFill>
              </a:rPr>
              <a:t>31. marts</a:t>
            </a:r>
            <a:endParaRPr lang="da-DK" sz="1600" dirty="0">
              <a:solidFill>
                <a:schemeClr val="bg1"/>
              </a:solidFill>
            </a:endParaRPr>
          </a:p>
          <a:p>
            <a:pPr algn="r"/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403" name="Tekstboks 24">
            <a:extLst>
              <a:ext uri="{FF2B5EF4-FFF2-40B4-BE49-F238E27FC236}">
                <a16:creationId xmlns:a16="http://schemas.microsoft.com/office/drawing/2014/main" id="{BDA04CDD-F875-9D46-A207-098591AC3290}"/>
              </a:ext>
            </a:extLst>
          </p:cNvPr>
          <p:cNvSpPr txBox="1"/>
          <p:nvPr/>
        </p:nvSpPr>
        <p:spPr>
          <a:xfrm>
            <a:off x="4975330" y="2247186"/>
            <a:ext cx="345638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600" dirty="0">
                <a:solidFill>
                  <a:schemeClr val="bg1"/>
                </a:solidFill>
              </a:rPr>
              <a:t>Indberetningsfrist </a:t>
            </a:r>
            <a:r>
              <a:rPr lang="da-DK" sz="1600" b="1" dirty="0">
                <a:solidFill>
                  <a:schemeClr val="bg1"/>
                </a:solidFill>
              </a:rPr>
              <a:t>31. marts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420F2845-DDAC-B147-AFB0-FC1336A0F086}"/>
              </a:ext>
            </a:extLst>
          </p:cNvPr>
          <p:cNvSpPr txBox="1"/>
          <p:nvPr/>
        </p:nvSpPr>
        <p:spPr>
          <a:xfrm flipH="1">
            <a:off x="8599250" y="3429794"/>
            <a:ext cx="152142" cy="916063"/>
          </a:xfrm>
          <a:prstGeom prst="rect">
            <a:avLst/>
          </a:prstGeom>
          <a:solidFill>
            <a:srgbClr val="E6521D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endParaRPr lang="da-DK" sz="1100" dirty="0">
              <a:solidFill>
                <a:schemeClr val="bg1"/>
              </a:solidFill>
            </a:endParaRPr>
          </a:p>
        </p:txBody>
      </p: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018F04FB-3BAB-7B43-9E69-81CC80D10A12}"/>
              </a:ext>
            </a:extLst>
          </p:cNvPr>
          <p:cNvCxnSpPr>
            <a:cxnSpLocks/>
          </p:cNvCxnSpPr>
          <p:nvPr/>
        </p:nvCxnSpPr>
        <p:spPr>
          <a:xfrm>
            <a:off x="8757404" y="3184630"/>
            <a:ext cx="0" cy="1406545"/>
          </a:xfrm>
          <a:prstGeom prst="line">
            <a:avLst/>
          </a:prstGeom>
          <a:ln w="38100">
            <a:solidFill>
              <a:srgbClr val="22428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5BD96A0-E631-F14F-BFFA-56722F16DEF4}"/>
              </a:ext>
            </a:extLst>
          </p:cNvPr>
          <p:cNvGrpSpPr/>
          <p:nvPr/>
        </p:nvGrpSpPr>
        <p:grpSpPr>
          <a:xfrm>
            <a:off x="3247101" y="3429794"/>
            <a:ext cx="5332560" cy="914400"/>
            <a:chOff x="582805" y="3933850"/>
            <a:chExt cx="5332560" cy="9144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617AB03-53A1-8447-B30B-F7116D94F416}"/>
                </a:ext>
              </a:extLst>
            </p:cNvPr>
            <p:cNvCxnSpPr>
              <a:cxnSpLocks/>
            </p:cNvCxnSpPr>
            <p:nvPr/>
          </p:nvCxnSpPr>
          <p:spPr>
            <a:xfrm>
              <a:off x="760557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F8F9223-5BDB-944F-B03F-9C9799205337}"/>
                </a:ext>
              </a:extLst>
            </p:cNvPr>
            <p:cNvCxnSpPr>
              <a:cxnSpLocks/>
            </p:cNvCxnSpPr>
            <p:nvPr/>
          </p:nvCxnSpPr>
          <p:spPr>
            <a:xfrm>
              <a:off x="938309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ECEE10E-D820-9C4C-A16D-E89EB46F7D83}"/>
                </a:ext>
              </a:extLst>
            </p:cNvPr>
            <p:cNvCxnSpPr>
              <a:cxnSpLocks/>
            </p:cNvCxnSpPr>
            <p:nvPr/>
          </p:nvCxnSpPr>
          <p:spPr>
            <a:xfrm>
              <a:off x="1116061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7A435AE-4FEC-CC41-AE79-DC13FCDCD4A8}"/>
                </a:ext>
              </a:extLst>
            </p:cNvPr>
            <p:cNvCxnSpPr>
              <a:cxnSpLocks/>
            </p:cNvCxnSpPr>
            <p:nvPr/>
          </p:nvCxnSpPr>
          <p:spPr>
            <a:xfrm>
              <a:off x="1293813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5C34F3D-23EF-F74C-A13E-34976492DF6B}"/>
                </a:ext>
              </a:extLst>
            </p:cNvPr>
            <p:cNvCxnSpPr>
              <a:cxnSpLocks/>
            </p:cNvCxnSpPr>
            <p:nvPr/>
          </p:nvCxnSpPr>
          <p:spPr>
            <a:xfrm>
              <a:off x="1471565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8BC4928-5723-0847-AAF2-0D388B8112AF}"/>
                </a:ext>
              </a:extLst>
            </p:cNvPr>
            <p:cNvCxnSpPr>
              <a:cxnSpLocks/>
            </p:cNvCxnSpPr>
            <p:nvPr/>
          </p:nvCxnSpPr>
          <p:spPr>
            <a:xfrm>
              <a:off x="1649317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DE3478E-6EF1-0045-9EE5-F7B901A90B3F}"/>
                </a:ext>
              </a:extLst>
            </p:cNvPr>
            <p:cNvCxnSpPr>
              <a:cxnSpLocks/>
            </p:cNvCxnSpPr>
            <p:nvPr/>
          </p:nvCxnSpPr>
          <p:spPr>
            <a:xfrm>
              <a:off x="1827069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A0CF064-68C2-3141-9509-6D1C900D0FC6}"/>
                </a:ext>
              </a:extLst>
            </p:cNvPr>
            <p:cNvCxnSpPr>
              <a:cxnSpLocks/>
            </p:cNvCxnSpPr>
            <p:nvPr/>
          </p:nvCxnSpPr>
          <p:spPr>
            <a:xfrm>
              <a:off x="2004821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8BA2C76-FBFB-1043-BD3B-D71485912559}"/>
                </a:ext>
              </a:extLst>
            </p:cNvPr>
            <p:cNvCxnSpPr>
              <a:cxnSpLocks/>
            </p:cNvCxnSpPr>
            <p:nvPr/>
          </p:nvCxnSpPr>
          <p:spPr>
            <a:xfrm>
              <a:off x="2182573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41842CE-FDC7-F24A-A2CE-DEABCB7B4E15}"/>
                </a:ext>
              </a:extLst>
            </p:cNvPr>
            <p:cNvCxnSpPr>
              <a:cxnSpLocks/>
            </p:cNvCxnSpPr>
            <p:nvPr/>
          </p:nvCxnSpPr>
          <p:spPr>
            <a:xfrm>
              <a:off x="582805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9D2886F-742A-3C47-A23B-62A3CA01AB11}"/>
                </a:ext>
              </a:extLst>
            </p:cNvPr>
            <p:cNvCxnSpPr>
              <a:cxnSpLocks/>
            </p:cNvCxnSpPr>
            <p:nvPr/>
          </p:nvCxnSpPr>
          <p:spPr>
            <a:xfrm>
              <a:off x="2360325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0942F54-FBF6-7B46-8EFD-0583D576F834}"/>
                </a:ext>
              </a:extLst>
            </p:cNvPr>
            <p:cNvCxnSpPr>
              <a:cxnSpLocks/>
            </p:cNvCxnSpPr>
            <p:nvPr/>
          </p:nvCxnSpPr>
          <p:spPr>
            <a:xfrm>
              <a:off x="2538077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BD45F5A-91E3-8D42-9A5C-5CB5091D89B4}"/>
                </a:ext>
              </a:extLst>
            </p:cNvPr>
            <p:cNvCxnSpPr>
              <a:cxnSpLocks/>
            </p:cNvCxnSpPr>
            <p:nvPr/>
          </p:nvCxnSpPr>
          <p:spPr>
            <a:xfrm>
              <a:off x="2715829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2DADE0A-53D9-354B-B540-5A9FA5E4A70E}"/>
                </a:ext>
              </a:extLst>
            </p:cNvPr>
            <p:cNvCxnSpPr>
              <a:cxnSpLocks/>
            </p:cNvCxnSpPr>
            <p:nvPr/>
          </p:nvCxnSpPr>
          <p:spPr>
            <a:xfrm>
              <a:off x="2893581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A2E3B73-B05F-A640-BD21-85CA6D5E8891}"/>
                </a:ext>
              </a:extLst>
            </p:cNvPr>
            <p:cNvCxnSpPr>
              <a:cxnSpLocks/>
            </p:cNvCxnSpPr>
            <p:nvPr/>
          </p:nvCxnSpPr>
          <p:spPr>
            <a:xfrm>
              <a:off x="3071333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02A6C56-C333-E24D-9CD3-327ACEE4A753}"/>
                </a:ext>
              </a:extLst>
            </p:cNvPr>
            <p:cNvCxnSpPr>
              <a:cxnSpLocks/>
            </p:cNvCxnSpPr>
            <p:nvPr/>
          </p:nvCxnSpPr>
          <p:spPr>
            <a:xfrm>
              <a:off x="3249085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553419D-25C9-0C49-90A9-09D0CC012AA8}"/>
                </a:ext>
              </a:extLst>
            </p:cNvPr>
            <p:cNvCxnSpPr>
              <a:cxnSpLocks/>
            </p:cNvCxnSpPr>
            <p:nvPr/>
          </p:nvCxnSpPr>
          <p:spPr>
            <a:xfrm>
              <a:off x="3426837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7DF4B4E-7064-2946-96D0-86D757B9DBBD}"/>
                </a:ext>
              </a:extLst>
            </p:cNvPr>
            <p:cNvCxnSpPr>
              <a:cxnSpLocks/>
            </p:cNvCxnSpPr>
            <p:nvPr/>
          </p:nvCxnSpPr>
          <p:spPr>
            <a:xfrm>
              <a:off x="3604589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F76F8B6-4EEF-A249-8113-8970A0A62EAC}"/>
                </a:ext>
              </a:extLst>
            </p:cNvPr>
            <p:cNvCxnSpPr>
              <a:cxnSpLocks/>
            </p:cNvCxnSpPr>
            <p:nvPr/>
          </p:nvCxnSpPr>
          <p:spPr>
            <a:xfrm>
              <a:off x="3782341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A7519C2-4FDF-354B-8C8F-6110AE572991}"/>
                </a:ext>
              </a:extLst>
            </p:cNvPr>
            <p:cNvCxnSpPr>
              <a:cxnSpLocks/>
            </p:cNvCxnSpPr>
            <p:nvPr/>
          </p:nvCxnSpPr>
          <p:spPr>
            <a:xfrm>
              <a:off x="3960093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DB8EB97-B822-1A41-8D96-0F956162D21F}"/>
                </a:ext>
              </a:extLst>
            </p:cNvPr>
            <p:cNvCxnSpPr>
              <a:cxnSpLocks/>
            </p:cNvCxnSpPr>
            <p:nvPr/>
          </p:nvCxnSpPr>
          <p:spPr>
            <a:xfrm>
              <a:off x="4137845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0675F10-0F18-0949-9D56-D7C217E9CA3C}"/>
                </a:ext>
              </a:extLst>
            </p:cNvPr>
            <p:cNvCxnSpPr>
              <a:cxnSpLocks/>
            </p:cNvCxnSpPr>
            <p:nvPr/>
          </p:nvCxnSpPr>
          <p:spPr>
            <a:xfrm>
              <a:off x="4315597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96B0A73-001F-604D-83C4-8230706397D9}"/>
                </a:ext>
              </a:extLst>
            </p:cNvPr>
            <p:cNvCxnSpPr>
              <a:cxnSpLocks/>
            </p:cNvCxnSpPr>
            <p:nvPr/>
          </p:nvCxnSpPr>
          <p:spPr>
            <a:xfrm>
              <a:off x="4493349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644AB33-D2AB-0B43-8245-91C4B929999A}"/>
                </a:ext>
              </a:extLst>
            </p:cNvPr>
            <p:cNvCxnSpPr>
              <a:cxnSpLocks/>
            </p:cNvCxnSpPr>
            <p:nvPr/>
          </p:nvCxnSpPr>
          <p:spPr>
            <a:xfrm>
              <a:off x="4671101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504AEC2-1B4D-B84F-9293-A014490FE692}"/>
                </a:ext>
              </a:extLst>
            </p:cNvPr>
            <p:cNvCxnSpPr>
              <a:cxnSpLocks/>
            </p:cNvCxnSpPr>
            <p:nvPr/>
          </p:nvCxnSpPr>
          <p:spPr>
            <a:xfrm>
              <a:off x="4848853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BFBA07C3-C0E7-C142-96AC-9EFB585C2AA6}"/>
                </a:ext>
              </a:extLst>
            </p:cNvPr>
            <p:cNvCxnSpPr>
              <a:cxnSpLocks/>
            </p:cNvCxnSpPr>
            <p:nvPr/>
          </p:nvCxnSpPr>
          <p:spPr>
            <a:xfrm>
              <a:off x="5026605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164AA96-7B58-A243-8C95-EE45313983A1}"/>
                </a:ext>
              </a:extLst>
            </p:cNvPr>
            <p:cNvCxnSpPr>
              <a:cxnSpLocks/>
            </p:cNvCxnSpPr>
            <p:nvPr/>
          </p:nvCxnSpPr>
          <p:spPr>
            <a:xfrm>
              <a:off x="5204357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5C00CA4-D822-644F-AB1F-147329BD50FD}"/>
                </a:ext>
              </a:extLst>
            </p:cNvPr>
            <p:cNvCxnSpPr>
              <a:cxnSpLocks/>
            </p:cNvCxnSpPr>
            <p:nvPr/>
          </p:nvCxnSpPr>
          <p:spPr>
            <a:xfrm>
              <a:off x="5382109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06BED0A-3E7E-8A41-A0D6-01AF92DC26ED}"/>
                </a:ext>
              </a:extLst>
            </p:cNvPr>
            <p:cNvCxnSpPr>
              <a:cxnSpLocks/>
            </p:cNvCxnSpPr>
            <p:nvPr/>
          </p:nvCxnSpPr>
          <p:spPr>
            <a:xfrm>
              <a:off x="5559861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5C11A9F-541E-1446-B06D-A93027FD4E9A}"/>
                </a:ext>
              </a:extLst>
            </p:cNvPr>
            <p:cNvCxnSpPr>
              <a:cxnSpLocks/>
            </p:cNvCxnSpPr>
            <p:nvPr/>
          </p:nvCxnSpPr>
          <p:spPr>
            <a:xfrm>
              <a:off x="5737613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DCDC44C-9D45-D040-A312-5AFC5748619C}"/>
                </a:ext>
              </a:extLst>
            </p:cNvPr>
            <p:cNvCxnSpPr>
              <a:cxnSpLocks/>
            </p:cNvCxnSpPr>
            <p:nvPr/>
          </p:nvCxnSpPr>
          <p:spPr>
            <a:xfrm>
              <a:off x="5915365" y="3933850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CE9486F-6A67-2C4E-B799-EAF68B47CEB7}"/>
              </a:ext>
            </a:extLst>
          </p:cNvPr>
          <p:cNvCxnSpPr>
            <a:cxnSpLocks/>
          </p:cNvCxnSpPr>
          <p:nvPr/>
        </p:nvCxnSpPr>
        <p:spPr>
          <a:xfrm>
            <a:off x="3247101" y="3184630"/>
            <a:ext cx="0" cy="1406545"/>
          </a:xfrm>
          <a:prstGeom prst="line">
            <a:avLst/>
          </a:prstGeom>
          <a:ln w="38100">
            <a:solidFill>
              <a:srgbClr val="22428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Pladsholder til indhold 2">
            <a:extLst>
              <a:ext uri="{FF2B5EF4-FFF2-40B4-BE49-F238E27FC236}">
                <a16:creationId xmlns:a16="http://schemas.microsoft.com/office/drawing/2014/main" id="{40187795-823D-1242-90F3-589692E86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90" y="1773486"/>
            <a:ext cx="5184576" cy="576188"/>
          </a:xfrm>
        </p:spPr>
        <p:txBody>
          <a:bodyPr/>
          <a:lstStyle/>
          <a:p>
            <a:pPr marL="19050" lvl="1" indent="0">
              <a:buNone/>
            </a:pPr>
            <a:r>
              <a:rPr lang="da-DK" sz="2000" dirty="0">
                <a:solidFill>
                  <a:schemeClr val="bg1"/>
                </a:solidFill>
              </a:rPr>
              <a:t>Frist: </a:t>
            </a:r>
            <a:r>
              <a:rPr lang="da-DK" sz="2000" b="0" dirty="0">
                <a:solidFill>
                  <a:schemeClr val="bg1"/>
                </a:solidFill>
              </a:rPr>
              <a:t>Sidste hverdag i fratrædelsesmåneden</a:t>
            </a:r>
          </a:p>
          <a:p>
            <a:endParaRPr lang="da-DK" sz="18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sz="200" b="0" dirty="0">
              <a:solidFill>
                <a:schemeClr val="bg1"/>
              </a:solidFill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DCFCA51-10DF-254F-97F7-74CB3E942639}"/>
              </a:ext>
            </a:extLst>
          </p:cNvPr>
          <p:cNvGrpSpPr/>
          <p:nvPr/>
        </p:nvGrpSpPr>
        <p:grpSpPr>
          <a:xfrm>
            <a:off x="8831510" y="3429794"/>
            <a:ext cx="5512401" cy="963685"/>
            <a:chOff x="582804" y="-602654"/>
            <a:chExt cx="5512401" cy="914400"/>
          </a:xfrm>
        </p:grpSpPr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BE6C2703-B0AB-9F4F-B4CC-1C874A14AB42}"/>
                </a:ext>
              </a:extLst>
            </p:cNvPr>
            <p:cNvCxnSpPr>
              <a:cxnSpLocks/>
            </p:cNvCxnSpPr>
            <p:nvPr/>
          </p:nvCxnSpPr>
          <p:spPr>
            <a:xfrm>
              <a:off x="766551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952D61E2-6D4C-F540-B0CA-831A4344FA90}"/>
                </a:ext>
              </a:extLst>
            </p:cNvPr>
            <p:cNvCxnSpPr>
              <a:cxnSpLocks/>
            </p:cNvCxnSpPr>
            <p:nvPr/>
          </p:nvCxnSpPr>
          <p:spPr>
            <a:xfrm>
              <a:off x="950298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A0088E7C-1C94-A944-87D6-BFB5B2A2EEC5}"/>
                </a:ext>
              </a:extLst>
            </p:cNvPr>
            <p:cNvCxnSpPr>
              <a:cxnSpLocks/>
            </p:cNvCxnSpPr>
            <p:nvPr/>
          </p:nvCxnSpPr>
          <p:spPr>
            <a:xfrm>
              <a:off x="1134045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FB6D1DCA-F2BA-7E40-9284-3EC25F7E925A}"/>
                </a:ext>
              </a:extLst>
            </p:cNvPr>
            <p:cNvCxnSpPr>
              <a:cxnSpLocks/>
            </p:cNvCxnSpPr>
            <p:nvPr/>
          </p:nvCxnSpPr>
          <p:spPr>
            <a:xfrm>
              <a:off x="1317792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D731061F-77B4-8C47-AF36-A8D873BF0D7D}"/>
                </a:ext>
              </a:extLst>
            </p:cNvPr>
            <p:cNvCxnSpPr>
              <a:cxnSpLocks/>
            </p:cNvCxnSpPr>
            <p:nvPr/>
          </p:nvCxnSpPr>
          <p:spPr>
            <a:xfrm>
              <a:off x="1501539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80AE973-01DB-E44E-A06B-3A4B6669B351}"/>
                </a:ext>
              </a:extLst>
            </p:cNvPr>
            <p:cNvCxnSpPr>
              <a:cxnSpLocks/>
            </p:cNvCxnSpPr>
            <p:nvPr/>
          </p:nvCxnSpPr>
          <p:spPr>
            <a:xfrm>
              <a:off x="1685286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2757EEAC-41A1-DC4A-BC85-2D50666ED9EA}"/>
                </a:ext>
              </a:extLst>
            </p:cNvPr>
            <p:cNvCxnSpPr>
              <a:cxnSpLocks/>
            </p:cNvCxnSpPr>
            <p:nvPr/>
          </p:nvCxnSpPr>
          <p:spPr>
            <a:xfrm>
              <a:off x="1869033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0A0E6E29-E0F1-EC4E-861B-A653402BA1D5}"/>
                </a:ext>
              </a:extLst>
            </p:cNvPr>
            <p:cNvCxnSpPr>
              <a:cxnSpLocks/>
            </p:cNvCxnSpPr>
            <p:nvPr/>
          </p:nvCxnSpPr>
          <p:spPr>
            <a:xfrm>
              <a:off x="2052780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5DB06E87-587D-404C-B739-137596156853}"/>
                </a:ext>
              </a:extLst>
            </p:cNvPr>
            <p:cNvCxnSpPr>
              <a:cxnSpLocks/>
            </p:cNvCxnSpPr>
            <p:nvPr/>
          </p:nvCxnSpPr>
          <p:spPr>
            <a:xfrm>
              <a:off x="2236527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CEC90CE8-1E8C-1D41-9534-D7E026457B14}"/>
                </a:ext>
              </a:extLst>
            </p:cNvPr>
            <p:cNvCxnSpPr>
              <a:cxnSpLocks/>
            </p:cNvCxnSpPr>
            <p:nvPr/>
          </p:nvCxnSpPr>
          <p:spPr>
            <a:xfrm>
              <a:off x="582804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7AB48BA-BD4D-B041-8427-3985F99DA111}"/>
                </a:ext>
              </a:extLst>
            </p:cNvPr>
            <p:cNvCxnSpPr>
              <a:cxnSpLocks/>
            </p:cNvCxnSpPr>
            <p:nvPr/>
          </p:nvCxnSpPr>
          <p:spPr>
            <a:xfrm>
              <a:off x="2420274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266A9B7-A1E5-DD4D-9D34-E7D043E61413}"/>
                </a:ext>
              </a:extLst>
            </p:cNvPr>
            <p:cNvCxnSpPr>
              <a:cxnSpLocks/>
            </p:cNvCxnSpPr>
            <p:nvPr/>
          </p:nvCxnSpPr>
          <p:spPr>
            <a:xfrm>
              <a:off x="2604021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CA05E6C2-E09D-B446-964A-CFFAD5B2F4A0}"/>
                </a:ext>
              </a:extLst>
            </p:cNvPr>
            <p:cNvCxnSpPr>
              <a:cxnSpLocks/>
            </p:cNvCxnSpPr>
            <p:nvPr/>
          </p:nvCxnSpPr>
          <p:spPr>
            <a:xfrm>
              <a:off x="2787768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AD02956-E4D2-324B-ABBB-BA321CD9A099}"/>
                </a:ext>
              </a:extLst>
            </p:cNvPr>
            <p:cNvCxnSpPr>
              <a:cxnSpLocks/>
            </p:cNvCxnSpPr>
            <p:nvPr/>
          </p:nvCxnSpPr>
          <p:spPr>
            <a:xfrm>
              <a:off x="2971515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5206142-DD8D-C140-BF73-483F084D1D3C}"/>
                </a:ext>
              </a:extLst>
            </p:cNvPr>
            <p:cNvCxnSpPr>
              <a:cxnSpLocks/>
            </p:cNvCxnSpPr>
            <p:nvPr/>
          </p:nvCxnSpPr>
          <p:spPr>
            <a:xfrm>
              <a:off x="3155262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532FE04-0E46-5443-AC33-D6BB4077258D}"/>
                </a:ext>
              </a:extLst>
            </p:cNvPr>
            <p:cNvCxnSpPr>
              <a:cxnSpLocks/>
            </p:cNvCxnSpPr>
            <p:nvPr/>
          </p:nvCxnSpPr>
          <p:spPr>
            <a:xfrm>
              <a:off x="3339009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4B7D87B-CCBE-074B-9580-0926B00E4C16}"/>
                </a:ext>
              </a:extLst>
            </p:cNvPr>
            <p:cNvCxnSpPr>
              <a:cxnSpLocks/>
            </p:cNvCxnSpPr>
            <p:nvPr/>
          </p:nvCxnSpPr>
          <p:spPr>
            <a:xfrm>
              <a:off x="3522756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FDDC975-F7A9-7149-B8BB-B3398C952643}"/>
                </a:ext>
              </a:extLst>
            </p:cNvPr>
            <p:cNvCxnSpPr>
              <a:cxnSpLocks/>
            </p:cNvCxnSpPr>
            <p:nvPr/>
          </p:nvCxnSpPr>
          <p:spPr>
            <a:xfrm>
              <a:off x="3706503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1433B3C2-9FA9-D84F-A604-DBEC9A710B49}"/>
                </a:ext>
              </a:extLst>
            </p:cNvPr>
            <p:cNvCxnSpPr>
              <a:cxnSpLocks/>
            </p:cNvCxnSpPr>
            <p:nvPr/>
          </p:nvCxnSpPr>
          <p:spPr>
            <a:xfrm>
              <a:off x="3890250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5CBB25E9-6E93-6246-90F3-E593AF970B44}"/>
                </a:ext>
              </a:extLst>
            </p:cNvPr>
            <p:cNvCxnSpPr>
              <a:cxnSpLocks/>
            </p:cNvCxnSpPr>
            <p:nvPr/>
          </p:nvCxnSpPr>
          <p:spPr>
            <a:xfrm>
              <a:off x="4073997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025E4270-BAA7-A24F-A58C-EA63BC1771FA}"/>
                </a:ext>
              </a:extLst>
            </p:cNvPr>
            <p:cNvCxnSpPr>
              <a:cxnSpLocks/>
            </p:cNvCxnSpPr>
            <p:nvPr/>
          </p:nvCxnSpPr>
          <p:spPr>
            <a:xfrm>
              <a:off x="4257744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19BA76DC-F2F2-BD42-8C44-BC77709C2443}"/>
                </a:ext>
              </a:extLst>
            </p:cNvPr>
            <p:cNvCxnSpPr>
              <a:cxnSpLocks/>
            </p:cNvCxnSpPr>
            <p:nvPr/>
          </p:nvCxnSpPr>
          <p:spPr>
            <a:xfrm>
              <a:off x="4441491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24E95882-C501-9C4D-8112-C58EB4372099}"/>
                </a:ext>
              </a:extLst>
            </p:cNvPr>
            <p:cNvCxnSpPr>
              <a:cxnSpLocks/>
            </p:cNvCxnSpPr>
            <p:nvPr/>
          </p:nvCxnSpPr>
          <p:spPr>
            <a:xfrm>
              <a:off x="4625238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2FB21EF-9FCF-DF40-A051-60C7E6A94887}"/>
                </a:ext>
              </a:extLst>
            </p:cNvPr>
            <p:cNvCxnSpPr>
              <a:cxnSpLocks/>
            </p:cNvCxnSpPr>
            <p:nvPr/>
          </p:nvCxnSpPr>
          <p:spPr>
            <a:xfrm>
              <a:off x="4808985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E0B78E27-0DAD-0C41-9F42-E44F62F2CFCB}"/>
                </a:ext>
              </a:extLst>
            </p:cNvPr>
            <p:cNvCxnSpPr>
              <a:cxnSpLocks/>
            </p:cNvCxnSpPr>
            <p:nvPr/>
          </p:nvCxnSpPr>
          <p:spPr>
            <a:xfrm>
              <a:off x="4992732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03D64CFF-4CCF-3242-A1AB-C6F4BBBA2755}"/>
                </a:ext>
              </a:extLst>
            </p:cNvPr>
            <p:cNvCxnSpPr>
              <a:cxnSpLocks/>
            </p:cNvCxnSpPr>
            <p:nvPr/>
          </p:nvCxnSpPr>
          <p:spPr>
            <a:xfrm>
              <a:off x="5176479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A9394420-ED04-3A40-B496-05C8DF1818B4}"/>
                </a:ext>
              </a:extLst>
            </p:cNvPr>
            <p:cNvCxnSpPr>
              <a:cxnSpLocks/>
            </p:cNvCxnSpPr>
            <p:nvPr/>
          </p:nvCxnSpPr>
          <p:spPr>
            <a:xfrm>
              <a:off x="5360226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6BF90596-CDB3-9945-9857-681C93164AFA}"/>
                </a:ext>
              </a:extLst>
            </p:cNvPr>
            <p:cNvCxnSpPr>
              <a:cxnSpLocks/>
            </p:cNvCxnSpPr>
            <p:nvPr/>
          </p:nvCxnSpPr>
          <p:spPr>
            <a:xfrm>
              <a:off x="5543973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6714DA7B-7151-F340-83CD-2CDC24AB1312}"/>
                </a:ext>
              </a:extLst>
            </p:cNvPr>
            <p:cNvCxnSpPr>
              <a:cxnSpLocks/>
            </p:cNvCxnSpPr>
            <p:nvPr/>
          </p:nvCxnSpPr>
          <p:spPr>
            <a:xfrm>
              <a:off x="5727720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BB17C39-4E0B-454E-ABD5-0D65F4F3E3F5}"/>
                </a:ext>
              </a:extLst>
            </p:cNvPr>
            <p:cNvCxnSpPr>
              <a:cxnSpLocks/>
            </p:cNvCxnSpPr>
            <p:nvPr/>
          </p:nvCxnSpPr>
          <p:spPr>
            <a:xfrm>
              <a:off x="5911467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EE9566C3-B2B2-5545-BEE3-190537AAEA33}"/>
                </a:ext>
              </a:extLst>
            </p:cNvPr>
            <p:cNvCxnSpPr>
              <a:cxnSpLocks/>
            </p:cNvCxnSpPr>
            <p:nvPr/>
          </p:nvCxnSpPr>
          <p:spPr>
            <a:xfrm>
              <a:off x="6095205" y="-602654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30735B8F-5FDA-D24E-B01B-7FCAC61B9A91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</p:spTree>
    <p:extLst>
      <p:ext uri="{BB962C8B-B14F-4D97-AF65-F5344CB8AC3E}">
        <p14:creationId xmlns:p14="http://schemas.microsoft.com/office/powerpoint/2010/main" val="288918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" grpId="0"/>
      <p:bldP spid="46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993D7CC0-E10B-D34B-A87E-BB1812B11FB5}"/>
              </a:ext>
            </a:extLst>
          </p:cNvPr>
          <p:cNvSpPr/>
          <p:nvPr/>
        </p:nvSpPr>
        <p:spPr>
          <a:xfrm>
            <a:off x="-57407" y="-4101"/>
            <a:ext cx="12247819" cy="6859587"/>
          </a:xfrm>
          <a:prstGeom prst="rect">
            <a:avLst/>
          </a:prstGeom>
          <a:solidFill>
            <a:srgbClr val="25A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44" name="TextBox 743">
            <a:extLst>
              <a:ext uri="{FF2B5EF4-FFF2-40B4-BE49-F238E27FC236}">
                <a16:creationId xmlns:a16="http://schemas.microsoft.com/office/drawing/2014/main" id="{80A9BB88-E30E-5B45-9429-B82299DA1F50}"/>
              </a:ext>
            </a:extLst>
          </p:cNvPr>
          <p:cNvSpPr txBox="1"/>
          <p:nvPr/>
        </p:nvSpPr>
        <p:spPr>
          <a:xfrm>
            <a:off x="6167214" y="2565698"/>
            <a:ext cx="6480720" cy="916217"/>
          </a:xfrm>
          <a:prstGeom prst="rect">
            <a:avLst/>
          </a:prstGeom>
          <a:solidFill>
            <a:srgbClr val="B2D8E2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endParaRPr lang="da-DK" sz="11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EB8D97-D77F-964E-ABAF-F0CC9B09609C}"/>
              </a:ext>
            </a:extLst>
          </p:cNvPr>
          <p:cNvSpPr txBox="1"/>
          <p:nvPr/>
        </p:nvSpPr>
        <p:spPr>
          <a:xfrm>
            <a:off x="-313506" y="2565698"/>
            <a:ext cx="4032448" cy="916217"/>
          </a:xfrm>
          <a:prstGeom prst="rect">
            <a:avLst/>
          </a:prstGeom>
          <a:solidFill>
            <a:srgbClr val="B2D8E2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endParaRPr lang="da-DK" sz="1100" dirty="0">
              <a:solidFill>
                <a:schemeClr val="bg1"/>
              </a:solidFill>
            </a:endParaRPr>
          </a:p>
        </p:txBody>
      </p:sp>
      <p:grpSp>
        <p:nvGrpSpPr>
          <p:cNvPr id="645" name="Group 644">
            <a:extLst>
              <a:ext uri="{FF2B5EF4-FFF2-40B4-BE49-F238E27FC236}">
                <a16:creationId xmlns:a16="http://schemas.microsoft.com/office/drawing/2014/main" id="{E2456495-0F65-BC44-93AC-84023C86543C}"/>
              </a:ext>
            </a:extLst>
          </p:cNvPr>
          <p:cNvGrpSpPr/>
          <p:nvPr/>
        </p:nvGrpSpPr>
        <p:grpSpPr>
          <a:xfrm>
            <a:off x="-4956670" y="2565698"/>
            <a:ext cx="5524198" cy="914400"/>
            <a:chOff x="582805" y="2565698"/>
            <a:chExt cx="5524198" cy="914400"/>
          </a:xfrm>
        </p:grpSpPr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F71F5391-07ED-C449-A0E5-E26503229D2A}"/>
                </a:ext>
              </a:extLst>
            </p:cNvPr>
            <p:cNvCxnSpPr>
              <a:cxnSpLocks/>
            </p:cNvCxnSpPr>
            <p:nvPr/>
          </p:nvCxnSpPr>
          <p:spPr>
            <a:xfrm>
              <a:off x="76694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824C07E9-7779-8A48-8F47-E75EE527F691}"/>
                </a:ext>
              </a:extLst>
            </p:cNvPr>
            <p:cNvCxnSpPr>
              <a:cxnSpLocks/>
            </p:cNvCxnSpPr>
            <p:nvPr/>
          </p:nvCxnSpPr>
          <p:spPr>
            <a:xfrm>
              <a:off x="95108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Connector 647">
              <a:extLst>
                <a:ext uri="{FF2B5EF4-FFF2-40B4-BE49-F238E27FC236}">
                  <a16:creationId xmlns:a16="http://schemas.microsoft.com/office/drawing/2014/main" id="{671ED74F-91DF-B84E-BB76-2D754A589E9A}"/>
                </a:ext>
              </a:extLst>
            </p:cNvPr>
            <p:cNvCxnSpPr>
              <a:cxnSpLocks/>
            </p:cNvCxnSpPr>
            <p:nvPr/>
          </p:nvCxnSpPr>
          <p:spPr>
            <a:xfrm>
              <a:off x="113522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>
              <a:extLst>
                <a:ext uri="{FF2B5EF4-FFF2-40B4-BE49-F238E27FC236}">
                  <a16:creationId xmlns:a16="http://schemas.microsoft.com/office/drawing/2014/main" id="{1D11A463-EB2B-124F-B6A6-368B708B4E45}"/>
                </a:ext>
              </a:extLst>
            </p:cNvPr>
            <p:cNvCxnSpPr>
              <a:cxnSpLocks/>
            </p:cNvCxnSpPr>
            <p:nvPr/>
          </p:nvCxnSpPr>
          <p:spPr>
            <a:xfrm>
              <a:off x="131936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Connector 649">
              <a:extLst>
                <a:ext uri="{FF2B5EF4-FFF2-40B4-BE49-F238E27FC236}">
                  <a16:creationId xmlns:a16="http://schemas.microsoft.com/office/drawing/2014/main" id="{B69B7F85-6AE6-1446-9306-99DB0C7869ED}"/>
                </a:ext>
              </a:extLst>
            </p:cNvPr>
            <p:cNvCxnSpPr>
              <a:cxnSpLocks/>
            </p:cNvCxnSpPr>
            <p:nvPr/>
          </p:nvCxnSpPr>
          <p:spPr>
            <a:xfrm>
              <a:off x="150350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Straight Connector 650">
              <a:extLst>
                <a:ext uri="{FF2B5EF4-FFF2-40B4-BE49-F238E27FC236}">
                  <a16:creationId xmlns:a16="http://schemas.microsoft.com/office/drawing/2014/main" id="{168A81B4-8211-404A-AFE7-D3E39E9DC2F4}"/>
                </a:ext>
              </a:extLst>
            </p:cNvPr>
            <p:cNvCxnSpPr>
              <a:cxnSpLocks/>
            </p:cNvCxnSpPr>
            <p:nvPr/>
          </p:nvCxnSpPr>
          <p:spPr>
            <a:xfrm>
              <a:off x="168764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Straight Connector 651">
              <a:extLst>
                <a:ext uri="{FF2B5EF4-FFF2-40B4-BE49-F238E27FC236}">
                  <a16:creationId xmlns:a16="http://schemas.microsoft.com/office/drawing/2014/main" id="{42181A0C-15B6-2241-AEA1-787B6792F8CC}"/>
                </a:ext>
              </a:extLst>
            </p:cNvPr>
            <p:cNvCxnSpPr>
              <a:cxnSpLocks/>
            </p:cNvCxnSpPr>
            <p:nvPr/>
          </p:nvCxnSpPr>
          <p:spPr>
            <a:xfrm>
              <a:off x="187178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Straight Connector 652">
              <a:extLst>
                <a:ext uri="{FF2B5EF4-FFF2-40B4-BE49-F238E27FC236}">
                  <a16:creationId xmlns:a16="http://schemas.microsoft.com/office/drawing/2014/main" id="{9BF4F998-3D34-5449-8EFC-2A94BEDB8D3D}"/>
                </a:ext>
              </a:extLst>
            </p:cNvPr>
            <p:cNvCxnSpPr>
              <a:cxnSpLocks/>
            </p:cNvCxnSpPr>
            <p:nvPr/>
          </p:nvCxnSpPr>
          <p:spPr>
            <a:xfrm>
              <a:off x="205592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Connector 653">
              <a:extLst>
                <a:ext uri="{FF2B5EF4-FFF2-40B4-BE49-F238E27FC236}">
                  <a16:creationId xmlns:a16="http://schemas.microsoft.com/office/drawing/2014/main" id="{054DC28F-CD7A-C748-85D2-63E92B2C1330}"/>
                </a:ext>
              </a:extLst>
            </p:cNvPr>
            <p:cNvCxnSpPr>
              <a:cxnSpLocks/>
            </p:cNvCxnSpPr>
            <p:nvPr/>
          </p:nvCxnSpPr>
          <p:spPr>
            <a:xfrm>
              <a:off x="224006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Straight Connector 654">
              <a:extLst>
                <a:ext uri="{FF2B5EF4-FFF2-40B4-BE49-F238E27FC236}">
                  <a16:creationId xmlns:a16="http://schemas.microsoft.com/office/drawing/2014/main" id="{3DB088F0-3E55-B74B-832C-D47FFB046171}"/>
                </a:ext>
              </a:extLst>
            </p:cNvPr>
            <p:cNvCxnSpPr>
              <a:cxnSpLocks/>
            </p:cNvCxnSpPr>
            <p:nvPr/>
          </p:nvCxnSpPr>
          <p:spPr>
            <a:xfrm>
              <a:off x="58280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Straight Connector 655">
              <a:extLst>
                <a:ext uri="{FF2B5EF4-FFF2-40B4-BE49-F238E27FC236}">
                  <a16:creationId xmlns:a16="http://schemas.microsoft.com/office/drawing/2014/main" id="{256DD1AA-77AB-AD40-8CE0-CC4C5C77A451}"/>
                </a:ext>
              </a:extLst>
            </p:cNvPr>
            <p:cNvCxnSpPr>
              <a:cxnSpLocks/>
            </p:cNvCxnSpPr>
            <p:nvPr/>
          </p:nvCxnSpPr>
          <p:spPr>
            <a:xfrm>
              <a:off x="242420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id="{59E4D7EF-CD28-0149-93C0-7A46B556ABDF}"/>
                </a:ext>
              </a:extLst>
            </p:cNvPr>
            <p:cNvCxnSpPr>
              <a:cxnSpLocks/>
            </p:cNvCxnSpPr>
            <p:nvPr/>
          </p:nvCxnSpPr>
          <p:spPr>
            <a:xfrm>
              <a:off x="260834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3A7D639D-9ACC-D943-981D-A7E926523FFF}"/>
                </a:ext>
              </a:extLst>
            </p:cNvPr>
            <p:cNvCxnSpPr>
              <a:cxnSpLocks/>
            </p:cNvCxnSpPr>
            <p:nvPr/>
          </p:nvCxnSpPr>
          <p:spPr>
            <a:xfrm>
              <a:off x="279248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4FE208B7-3B6A-8849-BA50-96B56D89DD94}"/>
                </a:ext>
              </a:extLst>
            </p:cNvPr>
            <p:cNvCxnSpPr>
              <a:cxnSpLocks/>
            </p:cNvCxnSpPr>
            <p:nvPr/>
          </p:nvCxnSpPr>
          <p:spPr>
            <a:xfrm>
              <a:off x="297662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8ACB000C-AF58-344C-B90B-AACCB21DC779}"/>
                </a:ext>
              </a:extLst>
            </p:cNvPr>
            <p:cNvCxnSpPr>
              <a:cxnSpLocks/>
            </p:cNvCxnSpPr>
            <p:nvPr/>
          </p:nvCxnSpPr>
          <p:spPr>
            <a:xfrm>
              <a:off x="316076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Straight Connector 660">
              <a:extLst>
                <a:ext uri="{FF2B5EF4-FFF2-40B4-BE49-F238E27FC236}">
                  <a16:creationId xmlns:a16="http://schemas.microsoft.com/office/drawing/2014/main" id="{8AF3776F-18D2-AB43-94C1-07A81EC4EEAB}"/>
                </a:ext>
              </a:extLst>
            </p:cNvPr>
            <p:cNvCxnSpPr>
              <a:cxnSpLocks/>
            </p:cNvCxnSpPr>
            <p:nvPr/>
          </p:nvCxnSpPr>
          <p:spPr>
            <a:xfrm>
              <a:off x="334490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Straight Connector 661">
              <a:extLst>
                <a:ext uri="{FF2B5EF4-FFF2-40B4-BE49-F238E27FC236}">
                  <a16:creationId xmlns:a16="http://schemas.microsoft.com/office/drawing/2014/main" id="{E147FCB9-67B2-B34D-96FA-2EE445D869F0}"/>
                </a:ext>
              </a:extLst>
            </p:cNvPr>
            <p:cNvCxnSpPr>
              <a:cxnSpLocks/>
            </p:cNvCxnSpPr>
            <p:nvPr/>
          </p:nvCxnSpPr>
          <p:spPr>
            <a:xfrm>
              <a:off x="352904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Straight Connector 662">
              <a:extLst>
                <a:ext uri="{FF2B5EF4-FFF2-40B4-BE49-F238E27FC236}">
                  <a16:creationId xmlns:a16="http://schemas.microsoft.com/office/drawing/2014/main" id="{2CBB526C-71A9-D642-86DE-0DF52859B4B8}"/>
                </a:ext>
              </a:extLst>
            </p:cNvPr>
            <p:cNvCxnSpPr>
              <a:cxnSpLocks/>
            </p:cNvCxnSpPr>
            <p:nvPr/>
          </p:nvCxnSpPr>
          <p:spPr>
            <a:xfrm>
              <a:off x="371318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663">
              <a:extLst>
                <a:ext uri="{FF2B5EF4-FFF2-40B4-BE49-F238E27FC236}">
                  <a16:creationId xmlns:a16="http://schemas.microsoft.com/office/drawing/2014/main" id="{0A87A3FA-B9BE-6443-AB38-49D25061060B}"/>
                </a:ext>
              </a:extLst>
            </p:cNvPr>
            <p:cNvCxnSpPr>
              <a:cxnSpLocks/>
            </p:cNvCxnSpPr>
            <p:nvPr/>
          </p:nvCxnSpPr>
          <p:spPr>
            <a:xfrm>
              <a:off x="389732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>
              <a:extLst>
                <a:ext uri="{FF2B5EF4-FFF2-40B4-BE49-F238E27FC236}">
                  <a16:creationId xmlns:a16="http://schemas.microsoft.com/office/drawing/2014/main" id="{EAC02116-5FE2-824C-812A-C075FF97FA05}"/>
                </a:ext>
              </a:extLst>
            </p:cNvPr>
            <p:cNvCxnSpPr>
              <a:cxnSpLocks/>
            </p:cNvCxnSpPr>
            <p:nvPr/>
          </p:nvCxnSpPr>
          <p:spPr>
            <a:xfrm>
              <a:off x="408146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Connector 665">
              <a:extLst>
                <a:ext uri="{FF2B5EF4-FFF2-40B4-BE49-F238E27FC236}">
                  <a16:creationId xmlns:a16="http://schemas.microsoft.com/office/drawing/2014/main" id="{F6A925B5-F074-9640-91A5-296B8CC6760A}"/>
                </a:ext>
              </a:extLst>
            </p:cNvPr>
            <p:cNvCxnSpPr>
              <a:cxnSpLocks/>
            </p:cNvCxnSpPr>
            <p:nvPr/>
          </p:nvCxnSpPr>
          <p:spPr>
            <a:xfrm>
              <a:off x="426560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666">
              <a:extLst>
                <a:ext uri="{FF2B5EF4-FFF2-40B4-BE49-F238E27FC236}">
                  <a16:creationId xmlns:a16="http://schemas.microsoft.com/office/drawing/2014/main" id="{2761DCB4-96CF-D847-BF4F-6D25E00D137F}"/>
                </a:ext>
              </a:extLst>
            </p:cNvPr>
            <p:cNvCxnSpPr>
              <a:cxnSpLocks/>
            </p:cNvCxnSpPr>
            <p:nvPr/>
          </p:nvCxnSpPr>
          <p:spPr>
            <a:xfrm>
              <a:off x="444974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>
              <a:extLst>
                <a:ext uri="{FF2B5EF4-FFF2-40B4-BE49-F238E27FC236}">
                  <a16:creationId xmlns:a16="http://schemas.microsoft.com/office/drawing/2014/main" id="{AF0FAAA1-E0E8-5B41-A898-980F2FC9D062}"/>
                </a:ext>
              </a:extLst>
            </p:cNvPr>
            <p:cNvCxnSpPr>
              <a:cxnSpLocks/>
            </p:cNvCxnSpPr>
            <p:nvPr/>
          </p:nvCxnSpPr>
          <p:spPr>
            <a:xfrm>
              <a:off x="463388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668">
              <a:extLst>
                <a:ext uri="{FF2B5EF4-FFF2-40B4-BE49-F238E27FC236}">
                  <a16:creationId xmlns:a16="http://schemas.microsoft.com/office/drawing/2014/main" id="{9B9D3904-B2D6-A142-8810-89EBA66B4298}"/>
                </a:ext>
              </a:extLst>
            </p:cNvPr>
            <p:cNvCxnSpPr>
              <a:cxnSpLocks/>
            </p:cNvCxnSpPr>
            <p:nvPr/>
          </p:nvCxnSpPr>
          <p:spPr>
            <a:xfrm>
              <a:off x="481802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669">
              <a:extLst>
                <a:ext uri="{FF2B5EF4-FFF2-40B4-BE49-F238E27FC236}">
                  <a16:creationId xmlns:a16="http://schemas.microsoft.com/office/drawing/2014/main" id="{30092391-36B9-434C-B273-A2E0BA1E154C}"/>
                </a:ext>
              </a:extLst>
            </p:cNvPr>
            <p:cNvCxnSpPr>
              <a:cxnSpLocks/>
            </p:cNvCxnSpPr>
            <p:nvPr/>
          </p:nvCxnSpPr>
          <p:spPr>
            <a:xfrm>
              <a:off x="500216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>
              <a:extLst>
                <a:ext uri="{FF2B5EF4-FFF2-40B4-BE49-F238E27FC236}">
                  <a16:creationId xmlns:a16="http://schemas.microsoft.com/office/drawing/2014/main" id="{0CD05B95-3B6C-1C42-8F5E-130D353BBB0B}"/>
                </a:ext>
              </a:extLst>
            </p:cNvPr>
            <p:cNvCxnSpPr>
              <a:cxnSpLocks/>
            </p:cNvCxnSpPr>
            <p:nvPr/>
          </p:nvCxnSpPr>
          <p:spPr>
            <a:xfrm>
              <a:off x="518630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671">
              <a:extLst>
                <a:ext uri="{FF2B5EF4-FFF2-40B4-BE49-F238E27FC236}">
                  <a16:creationId xmlns:a16="http://schemas.microsoft.com/office/drawing/2014/main" id="{B8B8FC8D-C1F4-AF4E-8DC8-6BF203A86E8F}"/>
                </a:ext>
              </a:extLst>
            </p:cNvPr>
            <p:cNvCxnSpPr>
              <a:cxnSpLocks/>
            </p:cNvCxnSpPr>
            <p:nvPr/>
          </p:nvCxnSpPr>
          <p:spPr>
            <a:xfrm>
              <a:off x="537044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Straight Connector 672">
              <a:extLst>
                <a:ext uri="{FF2B5EF4-FFF2-40B4-BE49-F238E27FC236}">
                  <a16:creationId xmlns:a16="http://schemas.microsoft.com/office/drawing/2014/main" id="{369E2BFE-A44B-C445-AB8D-F438BE6A6F9B}"/>
                </a:ext>
              </a:extLst>
            </p:cNvPr>
            <p:cNvCxnSpPr>
              <a:cxnSpLocks/>
            </p:cNvCxnSpPr>
            <p:nvPr/>
          </p:nvCxnSpPr>
          <p:spPr>
            <a:xfrm>
              <a:off x="555458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Straight Connector 673">
              <a:extLst>
                <a:ext uri="{FF2B5EF4-FFF2-40B4-BE49-F238E27FC236}">
                  <a16:creationId xmlns:a16="http://schemas.microsoft.com/office/drawing/2014/main" id="{79008640-507F-6F46-BD0D-94D0483B6C1D}"/>
                </a:ext>
              </a:extLst>
            </p:cNvPr>
            <p:cNvCxnSpPr>
              <a:cxnSpLocks/>
            </p:cNvCxnSpPr>
            <p:nvPr/>
          </p:nvCxnSpPr>
          <p:spPr>
            <a:xfrm>
              <a:off x="573872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Straight Connector 674">
              <a:extLst>
                <a:ext uri="{FF2B5EF4-FFF2-40B4-BE49-F238E27FC236}">
                  <a16:creationId xmlns:a16="http://schemas.microsoft.com/office/drawing/2014/main" id="{96C8FF5E-08D6-BB4E-A58A-AFB7B4CCB5E1}"/>
                </a:ext>
              </a:extLst>
            </p:cNvPr>
            <p:cNvCxnSpPr>
              <a:cxnSpLocks/>
            </p:cNvCxnSpPr>
            <p:nvPr/>
          </p:nvCxnSpPr>
          <p:spPr>
            <a:xfrm>
              <a:off x="592286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675">
              <a:extLst>
                <a:ext uri="{FF2B5EF4-FFF2-40B4-BE49-F238E27FC236}">
                  <a16:creationId xmlns:a16="http://schemas.microsoft.com/office/drawing/2014/main" id="{E418982B-FDDC-6E4E-933F-45AF5206E3F1}"/>
                </a:ext>
              </a:extLst>
            </p:cNvPr>
            <p:cNvCxnSpPr>
              <a:cxnSpLocks/>
            </p:cNvCxnSpPr>
            <p:nvPr/>
          </p:nvCxnSpPr>
          <p:spPr>
            <a:xfrm>
              <a:off x="6107003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9" name="TextBox 708">
            <a:extLst>
              <a:ext uri="{FF2B5EF4-FFF2-40B4-BE49-F238E27FC236}">
                <a16:creationId xmlns:a16="http://schemas.microsoft.com/office/drawing/2014/main" id="{8942D55E-7514-F84C-B382-08B742B0E123}"/>
              </a:ext>
            </a:extLst>
          </p:cNvPr>
          <p:cNvSpPr txBox="1"/>
          <p:nvPr/>
        </p:nvSpPr>
        <p:spPr>
          <a:xfrm>
            <a:off x="6155267" y="2565698"/>
            <a:ext cx="5484555" cy="916217"/>
          </a:xfrm>
          <a:prstGeom prst="rect">
            <a:avLst/>
          </a:prstGeom>
          <a:solidFill>
            <a:srgbClr val="224284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endParaRPr lang="da-DK" sz="1100" dirty="0">
              <a:solidFill>
                <a:schemeClr val="bg1"/>
              </a:solidFill>
            </a:endParaRP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34334205-4F88-ED40-94FD-0F56559ADC4A}"/>
              </a:ext>
            </a:extLst>
          </p:cNvPr>
          <p:cNvSpPr txBox="1">
            <a:spLocks/>
          </p:cNvSpPr>
          <p:nvPr/>
        </p:nvSpPr>
        <p:spPr>
          <a:xfrm>
            <a:off x="497512" y="945518"/>
            <a:ext cx="9126086" cy="73088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7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sz="3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Indberetningsfrist for timelønnede</a:t>
            </a:r>
            <a:endParaRPr lang="da-DK" sz="1800" dirty="0">
              <a:solidFill>
                <a:schemeClr val="bg1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28</a:t>
            </a:fld>
            <a:endParaRPr lang="da-DK" dirty="0"/>
          </a:p>
        </p:txBody>
      </p:sp>
      <p:sp>
        <p:nvSpPr>
          <p:cNvPr id="42" name="Pladsholder til diasnummer 3">
            <a:extLst>
              <a:ext uri="{FF2B5EF4-FFF2-40B4-BE49-F238E27FC236}">
                <a16:creationId xmlns:a16="http://schemas.microsoft.com/office/drawing/2014/main" id="{AECF6B74-5937-7745-B5B5-D79AB12133F6}"/>
              </a:ext>
            </a:extLst>
          </p:cNvPr>
          <p:cNvSpPr txBox="1">
            <a:spLocks/>
          </p:cNvSpPr>
          <p:nvPr/>
        </p:nvSpPr>
        <p:spPr>
          <a:xfrm>
            <a:off x="10969259" y="6392982"/>
            <a:ext cx="664309" cy="29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da-DK"/>
            </a:defPPr>
            <a:lvl1pPr marL="0" algn="r" defTabSz="121917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7EC89C-17A0-4E64-A6D2-B825673CEEDF}" type="slidenum">
              <a:rPr lang="da-DK" smtClean="0">
                <a:solidFill>
                  <a:schemeClr val="bg1"/>
                </a:solidFill>
              </a:rPr>
              <a:pPr/>
              <a:t>28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783289-F76B-F947-8B9E-B467298F7E0C}"/>
              </a:ext>
            </a:extLst>
          </p:cNvPr>
          <p:cNvSpPr txBox="1"/>
          <p:nvPr/>
        </p:nvSpPr>
        <p:spPr>
          <a:xfrm>
            <a:off x="582803" y="2565698"/>
            <a:ext cx="5558185" cy="917741"/>
          </a:xfrm>
          <a:prstGeom prst="rect">
            <a:avLst/>
          </a:prstGeom>
          <a:solidFill>
            <a:srgbClr val="224284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endParaRPr lang="da-DK" sz="1100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2BE5AB-8859-2444-88AE-34A3C44424AC}"/>
              </a:ext>
            </a:extLst>
          </p:cNvPr>
          <p:cNvSpPr txBox="1"/>
          <p:nvPr/>
        </p:nvSpPr>
        <p:spPr>
          <a:xfrm>
            <a:off x="677333" y="3789834"/>
            <a:ext cx="1025385" cy="6336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D7F075-F9B1-B04B-AAB7-0BD539FA6B81}"/>
              </a:ext>
            </a:extLst>
          </p:cNvPr>
          <p:cNvSpPr txBox="1"/>
          <p:nvPr/>
        </p:nvSpPr>
        <p:spPr>
          <a:xfrm>
            <a:off x="10415686" y="3789834"/>
            <a:ext cx="1165944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2800" dirty="0">
                <a:solidFill>
                  <a:schemeClr val="bg1"/>
                </a:solidFill>
              </a:rPr>
              <a:t>30.</a:t>
            </a:r>
          </a:p>
        </p:txBody>
      </p:sp>
      <p:sp>
        <p:nvSpPr>
          <p:cNvPr id="552" name="TextBox 551">
            <a:extLst>
              <a:ext uri="{FF2B5EF4-FFF2-40B4-BE49-F238E27FC236}">
                <a16:creationId xmlns:a16="http://schemas.microsoft.com/office/drawing/2014/main" id="{130750EB-80F5-DB4D-A7D5-F5AC706FCB39}"/>
              </a:ext>
            </a:extLst>
          </p:cNvPr>
          <p:cNvSpPr txBox="1"/>
          <p:nvPr/>
        </p:nvSpPr>
        <p:spPr>
          <a:xfrm>
            <a:off x="3430910" y="3789833"/>
            <a:ext cx="1246222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2800" dirty="0">
              <a:solidFill>
                <a:schemeClr val="bg1"/>
              </a:solidFill>
            </a:endParaRPr>
          </a:p>
        </p:txBody>
      </p:sp>
      <p:sp>
        <p:nvSpPr>
          <p:cNvPr id="574" name="TextBox 573">
            <a:extLst>
              <a:ext uri="{FF2B5EF4-FFF2-40B4-BE49-F238E27FC236}">
                <a16:creationId xmlns:a16="http://schemas.microsoft.com/office/drawing/2014/main" id="{3A6AB7A1-BC41-AC44-9BA4-5B00515CA12F}"/>
              </a:ext>
            </a:extLst>
          </p:cNvPr>
          <p:cNvSpPr txBox="1"/>
          <p:nvPr/>
        </p:nvSpPr>
        <p:spPr>
          <a:xfrm>
            <a:off x="2422798" y="3717826"/>
            <a:ext cx="1084305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2000" dirty="0">
                <a:solidFill>
                  <a:schemeClr val="bg1"/>
                </a:solidFill>
              </a:rPr>
              <a:t>15</a:t>
            </a:r>
            <a:r>
              <a:rPr lang="da-DK" sz="28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576" name="Group 575">
            <a:extLst>
              <a:ext uri="{FF2B5EF4-FFF2-40B4-BE49-F238E27FC236}">
                <a16:creationId xmlns:a16="http://schemas.microsoft.com/office/drawing/2014/main" id="{0D180223-3DC5-7A44-A85A-13ACC6EBF421}"/>
              </a:ext>
            </a:extLst>
          </p:cNvPr>
          <p:cNvGrpSpPr/>
          <p:nvPr/>
        </p:nvGrpSpPr>
        <p:grpSpPr>
          <a:xfrm>
            <a:off x="6163733" y="2561009"/>
            <a:ext cx="5455671" cy="914400"/>
            <a:chOff x="582805" y="2565698"/>
            <a:chExt cx="5524198" cy="914400"/>
          </a:xfrm>
        </p:grpSpPr>
        <p:cxnSp>
          <p:nvCxnSpPr>
            <p:cNvPr id="577" name="Straight Connector 576">
              <a:extLst>
                <a:ext uri="{FF2B5EF4-FFF2-40B4-BE49-F238E27FC236}">
                  <a16:creationId xmlns:a16="http://schemas.microsoft.com/office/drawing/2014/main" id="{BECB49DE-72B2-F547-B92C-0E6DEB6F91B8}"/>
                </a:ext>
              </a:extLst>
            </p:cNvPr>
            <p:cNvCxnSpPr>
              <a:cxnSpLocks/>
            </p:cNvCxnSpPr>
            <p:nvPr/>
          </p:nvCxnSpPr>
          <p:spPr>
            <a:xfrm>
              <a:off x="76694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>
              <a:extLst>
                <a:ext uri="{FF2B5EF4-FFF2-40B4-BE49-F238E27FC236}">
                  <a16:creationId xmlns:a16="http://schemas.microsoft.com/office/drawing/2014/main" id="{F9FE67C1-6844-A94B-BB62-BC3154393797}"/>
                </a:ext>
              </a:extLst>
            </p:cNvPr>
            <p:cNvCxnSpPr>
              <a:cxnSpLocks/>
            </p:cNvCxnSpPr>
            <p:nvPr/>
          </p:nvCxnSpPr>
          <p:spPr>
            <a:xfrm>
              <a:off x="95108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E6A45F05-16B8-5B47-9BDD-5CBD6E17BA73}"/>
                </a:ext>
              </a:extLst>
            </p:cNvPr>
            <p:cNvCxnSpPr>
              <a:cxnSpLocks/>
            </p:cNvCxnSpPr>
            <p:nvPr/>
          </p:nvCxnSpPr>
          <p:spPr>
            <a:xfrm>
              <a:off x="113522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id="{C2059370-6BA3-9E4A-A44E-11513E4CEFEA}"/>
                </a:ext>
              </a:extLst>
            </p:cNvPr>
            <p:cNvCxnSpPr>
              <a:cxnSpLocks/>
            </p:cNvCxnSpPr>
            <p:nvPr/>
          </p:nvCxnSpPr>
          <p:spPr>
            <a:xfrm>
              <a:off x="131936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id="{DDEA0C8A-EA85-5844-A8F8-B122A17F195C}"/>
                </a:ext>
              </a:extLst>
            </p:cNvPr>
            <p:cNvCxnSpPr>
              <a:cxnSpLocks/>
            </p:cNvCxnSpPr>
            <p:nvPr/>
          </p:nvCxnSpPr>
          <p:spPr>
            <a:xfrm>
              <a:off x="150350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CF9414AF-42A7-5E46-80E5-4F49E8B4C14E}"/>
                </a:ext>
              </a:extLst>
            </p:cNvPr>
            <p:cNvCxnSpPr>
              <a:cxnSpLocks/>
            </p:cNvCxnSpPr>
            <p:nvPr/>
          </p:nvCxnSpPr>
          <p:spPr>
            <a:xfrm>
              <a:off x="168764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A4710848-F75B-274D-8F3D-9AFA5F26C18F}"/>
                </a:ext>
              </a:extLst>
            </p:cNvPr>
            <p:cNvCxnSpPr>
              <a:cxnSpLocks/>
            </p:cNvCxnSpPr>
            <p:nvPr/>
          </p:nvCxnSpPr>
          <p:spPr>
            <a:xfrm>
              <a:off x="187178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CE7B765F-0D63-D74E-88DE-66EA159BA811}"/>
                </a:ext>
              </a:extLst>
            </p:cNvPr>
            <p:cNvCxnSpPr>
              <a:cxnSpLocks/>
            </p:cNvCxnSpPr>
            <p:nvPr/>
          </p:nvCxnSpPr>
          <p:spPr>
            <a:xfrm>
              <a:off x="205592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CA340776-E8D5-3B43-943D-2E267E845D61}"/>
                </a:ext>
              </a:extLst>
            </p:cNvPr>
            <p:cNvCxnSpPr>
              <a:cxnSpLocks/>
            </p:cNvCxnSpPr>
            <p:nvPr/>
          </p:nvCxnSpPr>
          <p:spPr>
            <a:xfrm>
              <a:off x="224006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>
              <a:extLst>
                <a:ext uri="{FF2B5EF4-FFF2-40B4-BE49-F238E27FC236}">
                  <a16:creationId xmlns:a16="http://schemas.microsoft.com/office/drawing/2014/main" id="{C723753E-E403-7A4B-A3FD-07A3F9210875}"/>
                </a:ext>
              </a:extLst>
            </p:cNvPr>
            <p:cNvCxnSpPr>
              <a:cxnSpLocks/>
            </p:cNvCxnSpPr>
            <p:nvPr/>
          </p:nvCxnSpPr>
          <p:spPr>
            <a:xfrm>
              <a:off x="58280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id="{837D9C22-B206-E94A-A9BC-E657D57A2E1A}"/>
                </a:ext>
              </a:extLst>
            </p:cNvPr>
            <p:cNvCxnSpPr>
              <a:cxnSpLocks/>
            </p:cNvCxnSpPr>
            <p:nvPr/>
          </p:nvCxnSpPr>
          <p:spPr>
            <a:xfrm>
              <a:off x="242420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>
              <a:extLst>
                <a:ext uri="{FF2B5EF4-FFF2-40B4-BE49-F238E27FC236}">
                  <a16:creationId xmlns:a16="http://schemas.microsoft.com/office/drawing/2014/main" id="{C39B9BFD-7774-6F47-BA90-764242C95E14}"/>
                </a:ext>
              </a:extLst>
            </p:cNvPr>
            <p:cNvCxnSpPr>
              <a:cxnSpLocks/>
            </p:cNvCxnSpPr>
            <p:nvPr/>
          </p:nvCxnSpPr>
          <p:spPr>
            <a:xfrm>
              <a:off x="260834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>
              <a:extLst>
                <a:ext uri="{FF2B5EF4-FFF2-40B4-BE49-F238E27FC236}">
                  <a16:creationId xmlns:a16="http://schemas.microsoft.com/office/drawing/2014/main" id="{3DC54A83-AA6A-E249-9FFB-4335C59F9954}"/>
                </a:ext>
              </a:extLst>
            </p:cNvPr>
            <p:cNvCxnSpPr>
              <a:cxnSpLocks/>
            </p:cNvCxnSpPr>
            <p:nvPr/>
          </p:nvCxnSpPr>
          <p:spPr>
            <a:xfrm>
              <a:off x="279248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>
              <a:extLst>
                <a:ext uri="{FF2B5EF4-FFF2-40B4-BE49-F238E27FC236}">
                  <a16:creationId xmlns:a16="http://schemas.microsoft.com/office/drawing/2014/main" id="{4B1E5F73-AB85-EC41-A347-DF8003E22401}"/>
                </a:ext>
              </a:extLst>
            </p:cNvPr>
            <p:cNvCxnSpPr>
              <a:cxnSpLocks/>
            </p:cNvCxnSpPr>
            <p:nvPr/>
          </p:nvCxnSpPr>
          <p:spPr>
            <a:xfrm>
              <a:off x="297662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>
              <a:extLst>
                <a:ext uri="{FF2B5EF4-FFF2-40B4-BE49-F238E27FC236}">
                  <a16:creationId xmlns:a16="http://schemas.microsoft.com/office/drawing/2014/main" id="{E7678FEA-40FF-2749-900B-2C03C276D2D9}"/>
                </a:ext>
              </a:extLst>
            </p:cNvPr>
            <p:cNvCxnSpPr>
              <a:cxnSpLocks/>
            </p:cNvCxnSpPr>
            <p:nvPr/>
          </p:nvCxnSpPr>
          <p:spPr>
            <a:xfrm>
              <a:off x="316076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>
              <a:extLst>
                <a:ext uri="{FF2B5EF4-FFF2-40B4-BE49-F238E27FC236}">
                  <a16:creationId xmlns:a16="http://schemas.microsoft.com/office/drawing/2014/main" id="{8C42AD57-AE57-1E4C-902D-E256EBEEED1C}"/>
                </a:ext>
              </a:extLst>
            </p:cNvPr>
            <p:cNvCxnSpPr>
              <a:cxnSpLocks/>
            </p:cNvCxnSpPr>
            <p:nvPr/>
          </p:nvCxnSpPr>
          <p:spPr>
            <a:xfrm>
              <a:off x="334490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>
              <a:extLst>
                <a:ext uri="{FF2B5EF4-FFF2-40B4-BE49-F238E27FC236}">
                  <a16:creationId xmlns:a16="http://schemas.microsoft.com/office/drawing/2014/main" id="{2D811E3B-92DB-DD4D-8C1D-6E6606119026}"/>
                </a:ext>
              </a:extLst>
            </p:cNvPr>
            <p:cNvCxnSpPr>
              <a:cxnSpLocks/>
            </p:cNvCxnSpPr>
            <p:nvPr/>
          </p:nvCxnSpPr>
          <p:spPr>
            <a:xfrm>
              <a:off x="352904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>
              <a:extLst>
                <a:ext uri="{FF2B5EF4-FFF2-40B4-BE49-F238E27FC236}">
                  <a16:creationId xmlns:a16="http://schemas.microsoft.com/office/drawing/2014/main" id="{A087C8F2-3763-CE4A-A9F1-9062CE3C5CB3}"/>
                </a:ext>
              </a:extLst>
            </p:cNvPr>
            <p:cNvCxnSpPr>
              <a:cxnSpLocks/>
            </p:cNvCxnSpPr>
            <p:nvPr/>
          </p:nvCxnSpPr>
          <p:spPr>
            <a:xfrm>
              <a:off x="371318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>
              <a:extLst>
                <a:ext uri="{FF2B5EF4-FFF2-40B4-BE49-F238E27FC236}">
                  <a16:creationId xmlns:a16="http://schemas.microsoft.com/office/drawing/2014/main" id="{558CC7D2-805B-9C4F-BD49-DC53EBB82FAA}"/>
                </a:ext>
              </a:extLst>
            </p:cNvPr>
            <p:cNvCxnSpPr>
              <a:cxnSpLocks/>
            </p:cNvCxnSpPr>
            <p:nvPr/>
          </p:nvCxnSpPr>
          <p:spPr>
            <a:xfrm>
              <a:off x="389732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>
              <a:extLst>
                <a:ext uri="{FF2B5EF4-FFF2-40B4-BE49-F238E27FC236}">
                  <a16:creationId xmlns:a16="http://schemas.microsoft.com/office/drawing/2014/main" id="{BC37ADFD-20B6-FC4F-B21B-CB4D2B5A1FDB}"/>
                </a:ext>
              </a:extLst>
            </p:cNvPr>
            <p:cNvCxnSpPr>
              <a:cxnSpLocks/>
            </p:cNvCxnSpPr>
            <p:nvPr/>
          </p:nvCxnSpPr>
          <p:spPr>
            <a:xfrm>
              <a:off x="408146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>
              <a:extLst>
                <a:ext uri="{FF2B5EF4-FFF2-40B4-BE49-F238E27FC236}">
                  <a16:creationId xmlns:a16="http://schemas.microsoft.com/office/drawing/2014/main" id="{5C1A549F-D7A0-A345-A822-943C8A9C3009}"/>
                </a:ext>
              </a:extLst>
            </p:cNvPr>
            <p:cNvCxnSpPr>
              <a:cxnSpLocks/>
            </p:cNvCxnSpPr>
            <p:nvPr/>
          </p:nvCxnSpPr>
          <p:spPr>
            <a:xfrm>
              <a:off x="426560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>
              <a:extLst>
                <a:ext uri="{FF2B5EF4-FFF2-40B4-BE49-F238E27FC236}">
                  <a16:creationId xmlns:a16="http://schemas.microsoft.com/office/drawing/2014/main" id="{805F630E-4C0D-884D-99D1-9FD09B56025D}"/>
                </a:ext>
              </a:extLst>
            </p:cNvPr>
            <p:cNvCxnSpPr>
              <a:cxnSpLocks/>
            </p:cNvCxnSpPr>
            <p:nvPr/>
          </p:nvCxnSpPr>
          <p:spPr>
            <a:xfrm>
              <a:off x="444974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id="{69C73DB6-5CBB-D04D-AD4E-9E991DCA5CB3}"/>
                </a:ext>
              </a:extLst>
            </p:cNvPr>
            <p:cNvCxnSpPr>
              <a:cxnSpLocks/>
            </p:cNvCxnSpPr>
            <p:nvPr/>
          </p:nvCxnSpPr>
          <p:spPr>
            <a:xfrm>
              <a:off x="463388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>
              <a:extLst>
                <a:ext uri="{FF2B5EF4-FFF2-40B4-BE49-F238E27FC236}">
                  <a16:creationId xmlns:a16="http://schemas.microsoft.com/office/drawing/2014/main" id="{B3AC39F8-B55A-0041-AB57-7CC1F2E35BF9}"/>
                </a:ext>
              </a:extLst>
            </p:cNvPr>
            <p:cNvCxnSpPr>
              <a:cxnSpLocks/>
            </p:cNvCxnSpPr>
            <p:nvPr/>
          </p:nvCxnSpPr>
          <p:spPr>
            <a:xfrm>
              <a:off x="481802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25C89B12-0A4A-E746-A6E3-B41D313517A6}"/>
                </a:ext>
              </a:extLst>
            </p:cNvPr>
            <p:cNvCxnSpPr>
              <a:cxnSpLocks/>
            </p:cNvCxnSpPr>
            <p:nvPr/>
          </p:nvCxnSpPr>
          <p:spPr>
            <a:xfrm>
              <a:off x="500216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>
              <a:extLst>
                <a:ext uri="{FF2B5EF4-FFF2-40B4-BE49-F238E27FC236}">
                  <a16:creationId xmlns:a16="http://schemas.microsoft.com/office/drawing/2014/main" id="{8EEE81F8-F0DC-ED44-A52C-82606A88B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30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791F4C2F-D0E0-DC4F-9DF0-D1B015E4B7DE}"/>
                </a:ext>
              </a:extLst>
            </p:cNvPr>
            <p:cNvCxnSpPr>
              <a:cxnSpLocks/>
            </p:cNvCxnSpPr>
            <p:nvPr/>
          </p:nvCxnSpPr>
          <p:spPr>
            <a:xfrm>
              <a:off x="537044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085A0657-D8AE-FA49-9444-B7E226335A90}"/>
                </a:ext>
              </a:extLst>
            </p:cNvPr>
            <p:cNvCxnSpPr>
              <a:cxnSpLocks/>
            </p:cNvCxnSpPr>
            <p:nvPr/>
          </p:nvCxnSpPr>
          <p:spPr>
            <a:xfrm>
              <a:off x="555458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>
              <a:extLst>
                <a:ext uri="{FF2B5EF4-FFF2-40B4-BE49-F238E27FC236}">
                  <a16:creationId xmlns:a16="http://schemas.microsoft.com/office/drawing/2014/main" id="{BE448218-3E0C-4644-B747-8C91523CCE80}"/>
                </a:ext>
              </a:extLst>
            </p:cNvPr>
            <p:cNvCxnSpPr>
              <a:cxnSpLocks/>
            </p:cNvCxnSpPr>
            <p:nvPr/>
          </p:nvCxnSpPr>
          <p:spPr>
            <a:xfrm>
              <a:off x="573872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>
              <a:extLst>
                <a:ext uri="{FF2B5EF4-FFF2-40B4-BE49-F238E27FC236}">
                  <a16:creationId xmlns:a16="http://schemas.microsoft.com/office/drawing/2014/main" id="{B253B55E-83EF-364A-95B0-FA09FD7BBEC4}"/>
                </a:ext>
              </a:extLst>
            </p:cNvPr>
            <p:cNvCxnSpPr>
              <a:cxnSpLocks/>
            </p:cNvCxnSpPr>
            <p:nvPr/>
          </p:nvCxnSpPr>
          <p:spPr>
            <a:xfrm>
              <a:off x="592286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ADF55035-F104-CD43-B61A-A6ACD41639AA}"/>
                </a:ext>
              </a:extLst>
            </p:cNvPr>
            <p:cNvCxnSpPr>
              <a:cxnSpLocks/>
            </p:cNvCxnSpPr>
            <p:nvPr/>
          </p:nvCxnSpPr>
          <p:spPr>
            <a:xfrm>
              <a:off x="6107003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018F04FB-3BAB-7B43-9E69-81CC80D10A12}"/>
              </a:ext>
            </a:extLst>
          </p:cNvPr>
          <p:cNvCxnSpPr>
            <a:cxnSpLocks/>
          </p:cNvCxnSpPr>
          <p:nvPr/>
        </p:nvCxnSpPr>
        <p:spPr>
          <a:xfrm flipH="1">
            <a:off x="3356941" y="2321296"/>
            <a:ext cx="9178" cy="1468537"/>
          </a:xfrm>
          <a:prstGeom prst="line">
            <a:avLst/>
          </a:prstGeom>
          <a:ln w="38100">
            <a:solidFill>
              <a:srgbClr val="22428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Arrow Connector 611">
            <a:extLst>
              <a:ext uri="{FF2B5EF4-FFF2-40B4-BE49-F238E27FC236}">
                <a16:creationId xmlns:a16="http://schemas.microsoft.com/office/drawing/2014/main" id="{BFD04E17-CB28-1C46-82D2-74E02374243B}"/>
              </a:ext>
            </a:extLst>
          </p:cNvPr>
          <p:cNvCxnSpPr>
            <a:cxnSpLocks/>
          </p:cNvCxnSpPr>
          <p:nvPr/>
        </p:nvCxnSpPr>
        <p:spPr>
          <a:xfrm>
            <a:off x="622598" y="-458638"/>
            <a:ext cx="2307772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3" name="Triangle 622">
            <a:extLst>
              <a:ext uri="{FF2B5EF4-FFF2-40B4-BE49-F238E27FC236}">
                <a16:creationId xmlns:a16="http://schemas.microsoft.com/office/drawing/2014/main" id="{0280421A-7CA6-A54A-859E-446708F399AE}"/>
              </a:ext>
            </a:extLst>
          </p:cNvPr>
          <p:cNvSpPr/>
          <p:nvPr/>
        </p:nvSpPr>
        <p:spPr>
          <a:xfrm>
            <a:off x="4558374" y="7079074"/>
            <a:ext cx="171734" cy="148047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624" name="Tekstboks 19">
            <a:extLst>
              <a:ext uri="{FF2B5EF4-FFF2-40B4-BE49-F238E27FC236}">
                <a16:creationId xmlns:a16="http://schemas.microsoft.com/office/drawing/2014/main" id="{91A63BA7-93BA-BB49-9084-331DEDC6963F}"/>
              </a:ext>
            </a:extLst>
          </p:cNvPr>
          <p:cNvSpPr txBox="1"/>
          <p:nvPr/>
        </p:nvSpPr>
        <p:spPr>
          <a:xfrm>
            <a:off x="3456109" y="7214556"/>
            <a:ext cx="2376264" cy="114143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da-DK" sz="2000" dirty="0">
                <a:solidFill>
                  <a:schemeClr val="bg1"/>
                </a:solidFill>
              </a:rPr>
              <a:t>Indberetningsfrist</a:t>
            </a:r>
          </a:p>
          <a:p>
            <a:pPr algn="ctr"/>
            <a:r>
              <a:rPr lang="da-DK" sz="2000" b="1" dirty="0">
                <a:solidFill>
                  <a:schemeClr val="bg1"/>
                </a:solidFill>
              </a:rPr>
              <a:t>Slutningen af måneden</a:t>
            </a:r>
            <a:endParaRPr lang="da-DK" sz="2000" dirty="0">
              <a:solidFill>
                <a:schemeClr val="bg1"/>
              </a:solidFill>
            </a:endParaRPr>
          </a:p>
        </p:txBody>
      </p:sp>
      <p:grpSp>
        <p:nvGrpSpPr>
          <p:cNvPr id="632" name="Group 631">
            <a:extLst>
              <a:ext uri="{FF2B5EF4-FFF2-40B4-BE49-F238E27FC236}">
                <a16:creationId xmlns:a16="http://schemas.microsoft.com/office/drawing/2014/main" id="{656A9FF4-3785-DB41-AFB6-D5C7EE370309}"/>
              </a:ext>
            </a:extLst>
          </p:cNvPr>
          <p:cNvGrpSpPr/>
          <p:nvPr/>
        </p:nvGrpSpPr>
        <p:grpSpPr>
          <a:xfrm>
            <a:off x="584363" y="4797946"/>
            <a:ext cx="2745201" cy="163524"/>
            <a:chOff x="584363" y="4437906"/>
            <a:chExt cx="2792634" cy="163524"/>
          </a:xfrm>
        </p:grpSpPr>
        <p:cxnSp>
          <p:nvCxnSpPr>
            <p:cNvPr id="625" name="Straight Arrow Connector 624">
              <a:extLst>
                <a:ext uri="{FF2B5EF4-FFF2-40B4-BE49-F238E27FC236}">
                  <a16:creationId xmlns:a16="http://schemas.microsoft.com/office/drawing/2014/main" id="{CA0EA17D-42F4-B24B-A6E2-8021055722F6}"/>
                </a:ext>
              </a:extLst>
            </p:cNvPr>
            <p:cNvCxnSpPr>
              <a:cxnSpLocks/>
            </p:cNvCxnSpPr>
            <p:nvPr/>
          </p:nvCxnSpPr>
          <p:spPr>
            <a:xfrm>
              <a:off x="584363" y="4519667"/>
              <a:ext cx="2784479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Arrow Connector 625">
              <a:extLst>
                <a:ext uri="{FF2B5EF4-FFF2-40B4-BE49-F238E27FC236}">
                  <a16:creationId xmlns:a16="http://schemas.microsoft.com/office/drawing/2014/main" id="{3BC8BE9D-FA27-4348-BA5A-DA0CA4594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363" y="4437906"/>
              <a:ext cx="0" cy="163523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Arrow Connector 627">
              <a:extLst>
                <a:ext uri="{FF2B5EF4-FFF2-40B4-BE49-F238E27FC236}">
                  <a16:creationId xmlns:a16="http://schemas.microsoft.com/office/drawing/2014/main" id="{8AFAD03F-DC18-0640-9E35-E1CA0E7826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6997" y="4437906"/>
              <a:ext cx="0" cy="163524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6" name="Tekstboks 19">
            <a:extLst>
              <a:ext uri="{FF2B5EF4-FFF2-40B4-BE49-F238E27FC236}">
                <a16:creationId xmlns:a16="http://schemas.microsoft.com/office/drawing/2014/main" id="{75462EEB-B63A-3748-BD68-D8912357DC92}"/>
              </a:ext>
            </a:extLst>
          </p:cNvPr>
          <p:cNvSpPr txBox="1"/>
          <p:nvPr/>
        </p:nvSpPr>
        <p:spPr>
          <a:xfrm>
            <a:off x="3214886" y="5157986"/>
            <a:ext cx="295232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000" dirty="0">
                <a:solidFill>
                  <a:schemeClr val="bg1"/>
                </a:solidFill>
              </a:rPr>
              <a:t>Indberetningsfrist</a:t>
            </a:r>
          </a:p>
          <a:p>
            <a:pPr algn="ctr"/>
            <a:r>
              <a:rPr lang="da-DK" sz="2000" b="1" dirty="0">
                <a:solidFill>
                  <a:schemeClr val="bg1"/>
                </a:solidFill>
              </a:rPr>
              <a:t>15. i måneden efter</a:t>
            </a:r>
          </a:p>
          <a:p>
            <a:pPr algn="ctr"/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622" name="Tekstboks 19">
            <a:extLst>
              <a:ext uri="{FF2B5EF4-FFF2-40B4-BE49-F238E27FC236}">
                <a16:creationId xmlns:a16="http://schemas.microsoft.com/office/drawing/2014/main" id="{D823CB97-FB39-8A47-B64C-5F1E2CE8494D}"/>
              </a:ext>
            </a:extLst>
          </p:cNvPr>
          <p:cNvSpPr txBox="1"/>
          <p:nvPr/>
        </p:nvSpPr>
        <p:spPr>
          <a:xfrm>
            <a:off x="622598" y="5157986"/>
            <a:ext cx="2376264" cy="1032384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2000" dirty="0">
                <a:solidFill>
                  <a:schemeClr val="bg1"/>
                </a:solidFill>
              </a:rPr>
              <a:t>Indberetningsfrist</a:t>
            </a:r>
          </a:p>
          <a:p>
            <a:pPr algn="ctr"/>
            <a:r>
              <a:rPr lang="da-DK" sz="2000" b="1" dirty="0">
                <a:solidFill>
                  <a:schemeClr val="bg1"/>
                </a:solidFill>
              </a:rPr>
              <a:t>Sidste dag i måneden</a:t>
            </a:r>
            <a:endParaRPr lang="da-DK" sz="2000" dirty="0">
              <a:solidFill>
                <a:schemeClr val="bg1"/>
              </a:solidFill>
            </a:endParaRPr>
          </a:p>
        </p:txBody>
      </p:sp>
      <p:grpSp>
        <p:nvGrpSpPr>
          <p:cNvPr id="639" name="Group 638">
            <a:extLst>
              <a:ext uri="{FF2B5EF4-FFF2-40B4-BE49-F238E27FC236}">
                <a16:creationId xmlns:a16="http://schemas.microsoft.com/office/drawing/2014/main" id="{D149728B-8860-B547-920E-E7C95C48D053}"/>
              </a:ext>
            </a:extLst>
          </p:cNvPr>
          <p:cNvGrpSpPr/>
          <p:nvPr/>
        </p:nvGrpSpPr>
        <p:grpSpPr>
          <a:xfrm>
            <a:off x="3407473" y="4797946"/>
            <a:ext cx="2732966" cy="163524"/>
            <a:chOff x="3276301" y="1989634"/>
            <a:chExt cx="2694136" cy="163524"/>
          </a:xfrm>
        </p:grpSpPr>
        <p:cxnSp>
          <p:nvCxnSpPr>
            <p:cNvPr id="634" name="Straight Arrow Connector 633">
              <a:extLst>
                <a:ext uri="{FF2B5EF4-FFF2-40B4-BE49-F238E27FC236}">
                  <a16:creationId xmlns:a16="http://schemas.microsoft.com/office/drawing/2014/main" id="{EF9C46BC-E572-6D47-B4F6-A317B604BD8F}"/>
                </a:ext>
              </a:extLst>
            </p:cNvPr>
            <p:cNvCxnSpPr>
              <a:cxnSpLocks/>
            </p:cNvCxnSpPr>
            <p:nvPr/>
          </p:nvCxnSpPr>
          <p:spPr>
            <a:xfrm>
              <a:off x="3289705" y="2071395"/>
              <a:ext cx="2672961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Arrow Connector 634">
              <a:extLst>
                <a:ext uri="{FF2B5EF4-FFF2-40B4-BE49-F238E27FC236}">
                  <a16:creationId xmlns:a16="http://schemas.microsoft.com/office/drawing/2014/main" id="{70DB9A15-0164-0246-85B9-FEF077EE99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301" y="1989634"/>
              <a:ext cx="0" cy="163523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Arrow Connector 639">
              <a:extLst>
                <a:ext uri="{FF2B5EF4-FFF2-40B4-BE49-F238E27FC236}">
                  <a16:creationId xmlns:a16="http://schemas.microsoft.com/office/drawing/2014/main" id="{6DE082BD-A291-8847-9CC3-C5FF0EDFF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0437" y="1989634"/>
              <a:ext cx="0" cy="163524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2" name="TextBox 641">
            <a:extLst>
              <a:ext uri="{FF2B5EF4-FFF2-40B4-BE49-F238E27FC236}">
                <a16:creationId xmlns:a16="http://schemas.microsoft.com/office/drawing/2014/main" id="{21C697E3-A254-3D48-9A9A-92DC16C3D642}"/>
              </a:ext>
            </a:extLst>
          </p:cNvPr>
          <p:cNvSpPr txBox="1"/>
          <p:nvPr/>
        </p:nvSpPr>
        <p:spPr>
          <a:xfrm>
            <a:off x="8693934" y="2565698"/>
            <a:ext cx="178021" cy="917741"/>
          </a:xfrm>
          <a:prstGeom prst="rect">
            <a:avLst/>
          </a:prstGeom>
          <a:solidFill>
            <a:srgbClr val="E6521D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endParaRPr lang="da-DK" sz="1100" dirty="0">
              <a:solidFill>
                <a:schemeClr val="bg1"/>
              </a:solidFill>
            </a:endParaRPr>
          </a:p>
        </p:txBody>
      </p:sp>
      <p:sp>
        <p:nvSpPr>
          <p:cNvPr id="643" name="TextBox 642">
            <a:extLst>
              <a:ext uri="{FF2B5EF4-FFF2-40B4-BE49-F238E27FC236}">
                <a16:creationId xmlns:a16="http://schemas.microsoft.com/office/drawing/2014/main" id="{071E4653-5218-2743-AAC5-533234E8E3DA}"/>
              </a:ext>
            </a:extLst>
          </p:cNvPr>
          <p:cNvSpPr txBox="1"/>
          <p:nvPr/>
        </p:nvSpPr>
        <p:spPr>
          <a:xfrm>
            <a:off x="6239222" y="3789834"/>
            <a:ext cx="1025385" cy="6336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644" name="TextBox 643">
            <a:extLst>
              <a:ext uri="{FF2B5EF4-FFF2-40B4-BE49-F238E27FC236}">
                <a16:creationId xmlns:a16="http://schemas.microsoft.com/office/drawing/2014/main" id="{804D9466-4F39-6147-BE26-4BE76E03FBB3}"/>
              </a:ext>
            </a:extLst>
          </p:cNvPr>
          <p:cNvSpPr txBox="1"/>
          <p:nvPr/>
        </p:nvSpPr>
        <p:spPr>
          <a:xfrm>
            <a:off x="4943078" y="3789834"/>
            <a:ext cx="1162708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2800" dirty="0">
                <a:solidFill>
                  <a:schemeClr val="bg1"/>
                </a:solidFill>
              </a:rPr>
              <a:t>31.</a:t>
            </a:r>
          </a:p>
        </p:txBody>
      </p:sp>
      <p:grpSp>
        <p:nvGrpSpPr>
          <p:cNvPr id="677" name="Group 676">
            <a:extLst>
              <a:ext uri="{FF2B5EF4-FFF2-40B4-BE49-F238E27FC236}">
                <a16:creationId xmlns:a16="http://schemas.microsoft.com/office/drawing/2014/main" id="{2D5502CA-C763-974F-B02E-697B4A1B0AE9}"/>
              </a:ext>
            </a:extLst>
          </p:cNvPr>
          <p:cNvGrpSpPr/>
          <p:nvPr/>
        </p:nvGrpSpPr>
        <p:grpSpPr>
          <a:xfrm>
            <a:off x="11653638" y="2565698"/>
            <a:ext cx="5524198" cy="914400"/>
            <a:chOff x="582805" y="2565698"/>
            <a:chExt cx="5524198" cy="914400"/>
          </a:xfrm>
        </p:grpSpPr>
        <p:cxnSp>
          <p:nvCxnSpPr>
            <p:cNvPr id="678" name="Straight Connector 677">
              <a:extLst>
                <a:ext uri="{FF2B5EF4-FFF2-40B4-BE49-F238E27FC236}">
                  <a16:creationId xmlns:a16="http://schemas.microsoft.com/office/drawing/2014/main" id="{171B39A2-41B2-294A-BDC7-B047F6CDE6CF}"/>
                </a:ext>
              </a:extLst>
            </p:cNvPr>
            <p:cNvCxnSpPr>
              <a:cxnSpLocks/>
            </p:cNvCxnSpPr>
            <p:nvPr/>
          </p:nvCxnSpPr>
          <p:spPr>
            <a:xfrm>
              <a:off x="76694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>
              <a:extLst>
                <a:ext uri="{FF2B5EF4-FFF2-40B4-BE49-F238E27FC236}">
                  <a16:creationId xmlns:a16="http://schemas.microsoft.com/office/drawing/2014/main" id="{C9CDBD17-91EF-794A-A685-8F50F96DB401}"/>
                </a:ext>
              </a:extLst>
            </p:cNvPr>
            <p:cNvCxnSpPr>
              <a:cxnSpLocks/>
            </p:cNvCxnSpPr>
            <p:nvPr/>
          </p:nvCxnSpPr>
          <p:spPr>
            <a:xfrm>
              <a:off x="95108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>
              <a:extLst>
                <a:ext uri="{FF2B5EF4-FFF2-40B4-BE49-F238E27FC236}">
                  <a16:creationId xmlns:a16="http://schemas.microsoft.com/office/drawing/2014/main" id="{25F0E8DE-A724-494F-AF02-254ED6B22906}"/>
                </a:ext>
              </a:extLst>
            </p:cNvPr>
            <p:cNvCxnSpPr>
              <a:cxnSpLocks/>
            </p:cNvCxnSpPr>
            <p:nvPr/>
          </p:nvCxnSpPr>
          <p:spPr>
            <a:xfrm>
              <a:off x="113522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>
              <a:extLst>
                <a:ext uri="{FF2B5EF4-FFF2-40B4-BE49-F238E27FC236}">
                  <a16:creationId xmlns:a16="http://schemas.microsoft.com/office/drawing/2014/main" id="{8A275946-12BE-4541-B8F9-F5D46442DC23}"/>
                </a:ext>
              </a:extLst>
            </p:cNvPr>
            <p:cNvCxnSpPr>
              <a:cxnSpLocks/>
            </p:cNvCxnSpPr>
            <p:nvPr/>
          </p:nvCxnSpPr>
          <p:spPr>
            <a:xfrm>
              <a:off x="131936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>
              <a:extLst>
                <a:ext uri="{FF2B5EF4-FFF2-40B4-BE49-F238E27FC236}">
                  <a16:creationId xmlns:a16="http://schemas.microsoft.com/office/drawing/2014/main" id="{103652A2-5C37-5040-AB8C-57E810C70B71}"/>
                </a:ext>
              </a:extLst>
            </p:cNvPr>
            <p:cNvCxnSpPr>
              <a:cxnSpLocks/>
            </p:cNvCxnSpPr>
            <p:nvPr/>
          </p:nvCxnSpPr>
          <p:spPr>
            <a:xfrm>
              <a:off x="150350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>
              <a:extLst>
                <a:ext uri="{FF2B5EF4-FFF2-40B4-BE49-F238E27FC236}">
                  <a16:creationId xmlns:a16="http://schemas.microsoft.com/office/drawing/2014/main" id="{CA8CDA5F-E32A-F942-9E72-041E4F44509B}"/>
                </a:ext>
              </a:extLst>
            </p:cNvPr>
            <p:cNvCxnSpPr>
              <a:cxnSpLocks/>
            </p:cNvCxnSpPr>
            <p:nvPr/>
          </p:nvCxnSpPr>
          <p:spPr>
            <a:xfrm>
              <a:off x="168764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>
              <a:extLst>
                <a:ext uri="{FF2B5EF4-FFF2-40B4-BE49-F238E27FC236}">
                  <a16:creationId xmlns:a16="http://schemas.microsoft.com/office/drawing/2014/main" id="{F56F0196-3433-0D47-9C68-80B5CE4C204D}"/>
                </a:ext>
              </a:extLst>
            </p:cNvPr>
            <p:cNvCxnSpPr>
              <a:cxnSpLocks/>
            </p:cNvCxnSpPr>
            <p:nvPr/>
          </p:nvCxnSpPr>
          <p:spPr>
            <a:xfrm>
              <a:off x="187178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>
              <a:extLst>
                <a:ext uri="{FF2B5EF4-FFF2-40B4-BE49-F238E27FC236}">
                  <a16:creationId xmlns:a16="http://schemas.microsoft.com/office/drawing/2014/main" id="{7268663F-B164-6342-8367-52F251B885AC}"/>
                </a:ext>
              </a:extLst>
            </p:cNvPr>
            <p:cNvCxnSpPr>
              <a:cxnSpLocks/>
            </p:cNvCxnSpPr>
            <p:nvPr/>
          </p:nvCxnSpPr>
          <p:spPr>
            <a:xfrm>
              <a:off x="205592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>
              <a:extLst>
                <a:ext uri="{FF2B5EF4-FFF2-40B4-BE49-F238E27FC236}">
                  <a16:creationId xmlns:a16="http://schemas.microsoft.com/office/drawing/2014/main" id="{E130DF25-1A19-3F47-9BEF-308A82E6512B}"/>
                </a:ext>
              </a:extLst>
            </p:cNvPr>
            <p:cNvCxnSpPr>
              <a:cxnSpLocks/>
            </p:cNvCxnSpPr>
            <p:nvPr/>
          </p:nvCxnSpPr>
          <p:spPr>
            <a:xfrm>
              <a:off x="224006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>
              <a:extLst>
                <a:ext uri="{FF2B5EF4-FFF2-40B4-BE49-F238E27FC236}">
                  <a16:creationId xmlns:a16="http://schemas.microsoft.com/office/drawing/2014/main" id="{CBC837C6-C1EE-744D-A3F1-6320ED313780}"/>
                </a:ext>
              </a:extLst>
            </p:cNvPr>
            <p:cNvCxnSpPr>
              <a:cxnSpLocks/>
            </p:cNvCxnSpPr>
            <p:nvPr/>
          </p:nvCxnSpPr>
          <p:spPr>
            <a:xfrm>
              <a:off x="58280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>
              <a:extLst>
                <a:ext uri="{FF2B5EF4-FFF2-40B4-BE49-F238E27FC236}">
                  <a16:creationId xmlns:a16="http://schemas.microsoft.com/office/drawing/2014/main" id="{F3DD6A32-7298-E349-9FF1-51050BD7D31C}"/>
                </a:ext>
              </a:extLst>
            </p:cNvPr>
            <p:cNvCxnSpPr>
              <a:cxnSpLocks/>
            </p:cNvCxnSpPr>
            <p:nvPr/>
          </p:nvCxnSpPr>
          <p:spPr>
            <a:xfrm>
              <a:off x="242420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>
              <a:extLst>
                <a:ext uri="{FF2B5EF4-FFF2-40B4-BE49-F238E27FC236}">
                  <a16:creationId xmlns:a16="http://schemas.microsoft.com/office/drawing/2014/main" id="{6E86710E-04DA-2543-A881-F3C7A217EE4C}"/>
                </a:ext>
              </a:extLst>
            </p:cNvPr>
            <p:cNvCxnSpPr>
              <a:cxnSpLocks/>
            </p:cNvCxnSpPr>
            <p:nvPr/>
          </p:nvCxnSpPr>
          <p:spPr>
            <a:xfrm>
              <a:off x="260834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Straight Connector 689">
              <a:extLst>
                <a:ext uri="{FF2B5EF4-FFF2-40B4-BE49-F238E27FC236}">
                  <a16:creationId xmlns:a16="http://schemas.microsoft.com/office/drawing/2014/main" id="{B659958B-2BB1-FE49-B257-E4DE97A38AAB}"/>
                </a:ext>
              </a:extLst>
            </p:cNvPr>
            <p:cNvCxnSpPr>
              <a:cxnSpLocks/>
            </p:cNvCxnSpPr>
            <p:nvPr/>
          </p:nvCxnSpPr>
          <p:spPr>
            <a:xfrm>
              <a:off x="279248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Straight Connector 690">
              <a:extLst>
                <a:ext uri="{FF2B5EF4-FFF2-40B4-BE49-F238E27FC236}">
                  <a16:creationId xmlns:a16="http://schemas.microsoft.com/office/drawing/2014/main" id="{E44F3026-1363-174F-AB9A-91AF5CA1F6A4}"/>
                </a:ext>
              </a:extLst>
            </p:cNvPr>
            <p:cNvCxnSpPr>
              <a:cxnSpLocks/>
            </p:cNvCxnSpPr>
            <p:nvPr/>
          </p:nvCxnSpPr>
          <p:spPr>
            <a:xfrm>
              <a:off x="297662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Straight Connector 691">
              <a:extLst>
                <a:ext uri="{FF2B5EF4-FFF2-40B4-BE49-F238E27FC236}">
                  <a16:creationId xmlns:a16="http://schemas.microsoft.com/office/drawing/2014/main" id="{A8C3A70B-E64F-7243-B099-0CB0046F5652}"/>
                </a:ext>
              </a:extLst>
            </p:cNvPr>
            <p:cNvCxnSpPr>
              <a:cxnSpLocks/>
            </p:cNvCxnSpPr>
            <p:nvPr/>
          </p:nvCxnSpPr>
          <p:spPr>
            <a:xfrm>
              <a:off x="316076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692">
              <a:extLst>
                <a:ext uri="{FF2B5EF4-FFF2-40B4-BE49-F238E27FC236}">
                  <a16:creationId xmlns:a16="http://schemas.microsoft.com/office/drawing/2014/main" id="{99728E46-AFBD-4749-905B-CDB229448FC8}"/>
                </a:ext>
              </a:extLst>
            </p:cNvPr>
            <p:cNvCxnSpPr>
              <a:cxnSpLocks/>
            </p:cNvCxnSpPr>
            <p:nvPr/>
          </p:nvCxnSpPr>
          <p:spPr>
            <a:xfrm>
              <a:off x="334490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Straight Connector 693">
              <a:extLst>
                <a:ext uri="{FF2B5EF4-FFF2-40B4-BE49-F238E27FC236}">
                  <a16:creationId xmlns:a16="http://schemas.microsoft.com/office/drawing/2014/main" id="{D782566B-5F38-C848-AAA3-2F594787C386}"/>
                </a:ext>
              </a:extLst>
            </p:cNvPr>
            <p:cNvCxnSpPr>
              <a:cxnSpLocks/>
            </p:cNvCxnSpPr>
            <p:nvPr/>
          </p:nvCxnSpPr>
          <p:spPr>
            <a:xfrm>
              <a:off x="352904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Straight Connector 694">
              <a:extLst>
                <a:ext uri="{FF2B5EF4-FFF2-40B4-BE49-F238E27FC236}">
                  <a16:creationId xmlns:a16="http://schemas.microsoft.com/office/drawing/2014/main" id="{3A8DDD89-660A-7546-8E9A-BCCD26463F40}"/>
                </a:ext>
              </a:extLst>
            </p:cNvPr>
            <p:cNvCxnSpPr>
              <a:cxnSpLocks/>
            </p:cNvCxnSpPr>
            <p:nvPr/>
          </p:nvCxnSpPr>
          <p:spPr>
            <a:xfrm>
              <a:off x="371318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Straight Connector 695">
              <a:extLst>
                <a:ext uri="{FF2B5EF4-FFF2-40B4-BE49-F238E27FC236}">
                  <a16:creationId xmlns:a16="http://schemas.microsoft.com/office/drawing/2014/main" id="{5E423882-0826-8745-994E-4AD25B76E9DB}"/>
                </a:ext>
              </a:extLst>
            </p:cNvPr>
            <p:cNvCxnSpPr>
              <a:cxnSpLocks/>
            </p:cNvCxnSpPr>
            <p:nvPr/>
          </p:nvCxnSpPr>
          <p:spPr>
            <a:xfrm>
              <a:off x="389732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Connector 696">
              <a:extLst>
                <a:ext uri="{FF2B5EF4-FFF2-40B4-BE49-F238E27FC236}">
                  <a16:creationId xmlns:a16="http://schemas.microsoft.com/office/drawing/2014/main" id="{21DE9E30-2708-CA49-B392-97E4A3EB13F7}"/>
                </a:ext>
              </a:extLst>
            </p:cNvPr>
            <p:cNvCxnSpPr>
              <a:cxnSpLocks/>
            </p:cNvCxnSpPr>
            <p:nvPr/>
          </p:nvCxnSpPr>
          <p:spPr>
            <a:xfrm>
              <a:off x="408146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Straight Connector 697">
              <a:extLst>
                <a:ext uri="{FF2B5EF4-FFF2-40B4-BE49-F238E27FC236}">
                  <a16:creationId xmlns:a16="http://schemas.microsoft.com/office/drawing/2014/main" id="{16E25097-9860-6445-8BB2-6E655B9CCC34}"/>
                </a:ext>
              </a:extLst>
            </p:cNvPr>
            <p:cNvCxnSpPr>
              <a:cxnSpLocks/>
            </p:cNvCxnSpPr>
            <p:nvPr/>
          </p:nvCxnSpPr>
          <p:spPr>
            <a:xfrm>
              <a:off x="426560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Connector 698">
              <a:extLst>
                <a:ext uri="{FF2B5EF4-FFF2-40B4-BE49-F238E27FC236}">
                  <a16:creationId xmlns:a16="http://schemas.microsoft.com/office/drawing/2014/main" id="{592B2A98-BDD6-774C-9C37-21D4DB6F204F}"/>
                </a:ext>
              </a:extLst>
            </p:cNvPr>
            <p:cNvCxnSpPr>
              <a:cxnSpLocks/>
            </p:cNvCxnSpPr>
            <p:nvPr/>
          </p:nvCxnSpPr>
          <p:spPr>
            <a:xfrm>
              <a:off x="444974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699">
              <a:extLst>
                <a:ext uri="{FF2B5EF4-FFF2-40B4-BE49-F238E27FC236}">
                  <a16:creationId xmlns:a16="http://schemas.microsoft.com/office/drawing/2014/main" id="{5202E66D-AB32-BB4B-8E35-CBE2277C2531}"/>
                </a:ext>
              </a:extLst>
            </p:cNvPr>
            <p:cNvCxnSpPr>
              <a:cxnSpLocks/>
            </p:cNvCxnSpPr>
            <p:nvPr/>
          </p:nvCxnSpPr>
          <p:spPr>
            <a:xfrm>
              <a:off x="463388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>
              <a:extLst>
                <a:ext uri="{FF2B5EF4-FFF2-40B4-BE49-F238E27FC236}">
                  <a16:creationId xmlns:a16="http://schemas.microsoft.com/office/drawing/2014/main" id="{F52D8093-60A7-4946-9B8C-959184046617}"/>
                </a:ext>
              </a:extLst>
            </p:cNvPr>
            <p:cNvCxnSpPr>
              <a:cxnSpLocks/>
            </p:cNvCxnSpPr>
            <p:nvPr/>
          </p:nvCxnSpPr>
          <p:spPr>
            <a:xfrm>
              <a:off x="481802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>
              <a:extLst>
                <a:ext uri="{FF2B5EF4-FFF2-40B4-BE49-F238E27FC236}">
                  <a16:creationId xmlns:a16="http://schemas.microsoft.com/office/drawing/2014/main" id="{63314ACC-759E-7448-8F5A-9176CB7B65D7}"/>
                </a:ext>
              </a:extLst>
            </p:cNvPr>
            <p:cNvCxnSpPr>
              <a:cxnSpLocks/>
            </p:cNvCxnSpPr>
            <p:nvPr/>
          </p:nvCxnSpPr>
          <p:spPr>
            <a:xfrm>
              <a:off x="500216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>
              <a:extLst>
                <a:ext uri="{FF2B5EF4-FFF2-40B4-BE49-F238E27FC236}">
                  <a16:creationId xmlns:a16="http://schemas.microsoft.com/office/drawing/2014/main" id="{BD82F28D-9E13-644D-B30B-FC3B31015870}"/>
                </a:ext>
              </a:extLst>
            </p:cNvPr>
            <p:cNvCxnSpPr>
              <a:cxnSpLocks/>
            </p:cNvCxnSpPr>
            <p:nvPr/>
          </p:nvCxnSpPr>
          <p:spPr>
            <a:xfrm>
              <a:off x="518630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>
              <a:extLst>
                <a:ext uri="{FF2B5EF4-FFF2-40B4-BE49-F238E27FC236}">
                  <a16:creationId xmlns:a16="http://schemas.microsoft.com/office/drawing/2014/main" id="{F7C12ECE-0194-3346-BBF5-73225C1CB48B}"/>
                </a:ext>
              </a:extLst>
            </p:cNvPr>
            <p:cNvCxnSpPr>
              <a:cxnSpLocks/>
            </p:cNvCxnSpPr>
            <p:nvPr/>
          </p:nvCxnSpPr>
          <p:spPr>
            <a:xfrm>
              <a:off x="537044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>
              <a:extLst>
                <a:ext uri="{FF2B5EF4-FFF2-40B4-BE49-F238E27FC236}">
                  <a16:creationId xmlns:a16="http://schemas.microsoft.com/office/drawing/2014/main" id="{CF0E7B7F-C5C7-AF40-AC1D-B38A358A82F2}"/>
                </a:ext>
              </a:extLst>
            </p:cNvPr>
            <p:cNvCxnSpPr>
              <a:cxnSpLocks/>
            </p:cNvCxnSpPr>
            <p:nvPr/>
          </p:nvCxnSpPr>
          <p:spPr>
            <a:xfrm>
              <a:off x="555458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Straight Connector 705">
              <a:extLst>
                <a:ext uri="{FF2B5EF4-FFF2-40B4-BE49-F238E27FC236}">
                  <a16:creationId xmlns:a16="http://schemas.microsoft.com/office/drawing/2014/main" id="{05E17564-AEEB-3E43-AA9D-21E66BE9BE2D}"/>
                </a:ext>
              </a:extLst>
            </p:cNvPr>
            <p:cNvCxnSpPr>
              <a:cxnSpLocks/>
            </p:cNvCxnSpPr>
            <p:nvPr/>
          </p:nvCxnSpPr>
          <p:spPr>
            <a:xfrm>
              <a:off x="573872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Straight Connector 706">
              <a:extLst>
                <a:ext uri="{FF2B5EF4-FFF2-40B4-BE49-F238E27FC236}">
                  <a16:creationId xmlns:a16="http://schemas.microsoft.com/office/drawing/2014/main" id="{999C7CEC-9FC1-B642-9BAF-CF8A10B01592}"/>
                </a:ext>
              </a:extLst>
            </p:cNvPr>
            <p:cNvCxnSpPr>
              <a:cxnSpLocks/>
            </p:cNvCxnSpPr>
            <p:nvPr/>
          </p:nvCxnSpPr>
          <p:spPr>
            <a:xfrm>
              <a:off x="5922865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Straight Connector 707">
              <a:extLst>
                <a:ext uri="{FF2B5EF4-FFF2-40B4-BE49-F238E27FC236}">
                  <a16:creationId xmlns:a16="http://schemas.microsoft.com/office/drawing/2014/main" id="{F29A0C62-B523-AE49-83E5-2316FB189CEC}"/>
                </a:ext>
              </a:extLst>
            </p:cNvPr>
            <p:cNvCxnSpPr>
              <a:cxnSpLocks/>
            </p:cNvCxnSpPr>
            <p:nvPr/>
          </p:nvCxnSpPr>
          <p:spPr>
            <a:xfrm>
              <a:off x="6107003" y="2565698"/>
              <a:ext cx="0" cy="914400"/>
            </a:xfrm>
            <a:prstGeom prst="line">
              <a:avLst/>
            </a:prstGeom>
            <a:ln w="9525">
              <a:solidFill>
                <a:srgbClr val="25AFE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CE9486F-6A67-2C4E-B799-EAF68B47CEB7}"/>
              </a:ext>
            </a:extLst>
          </p:cNvPr>
          <p:cNvCxnSpPr>
            <a:cxnSpLocks/>
          </p:cNvCxnSpPr>
          <p:nvPr/>
        </p:nvCxnSpPr>
        <p:spPr>
          <a:xfrm>
            <a:off x="582804" y="2321296"/>
            <a:ext cx="0" cy="1810437"/>
          </a:xfrm>
          <a:prstGeom prst="line">
            <a:avLst/>
          </a:prstGeom>
          <a:ln w="38100">
            <a:solidFill>
              <a:srgbClr val="22428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E75EC29E-0838-D94D-805E-11B4205F75E9}"/>
              </a:ext>
            </a:extLst>
          </p:cNvPr>
          <p:cNvCxnSpPr>
            <a:cxnSpLocks/>
          </p:cNvCxnSpPr>
          <p:nvPr/>
        </p:nvCxnSpPr>
        <p:spPr>
          <a:xfrm>
            <a:off x="11639822" y="2321296"/>
            <a:ext cx="0" cy="1810437"/>
          </a:xfrm>
          <a:prstGeom prst="line">
            <a:avLst/>
          </a:prstGeom>
          <a:ln w="38100">
            <a:solidFill>
              <a:srgbClr val="22428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2" name="TextBox 741">
            <a:extLst>
              <a:ext uri="{FF2B5EF4-FFF2-40B4-BE49-F238E27FC236}">
                <a16:creationId xmlns:a16="http://schemas.microsoft.com/office/drawing/2014/main" id="{720A06B2-5FDF-344B-A3BC-8664B45D04B6}"/>
              </a:ext>
            </a:extLst>
          </p:cNvPr>
          <p:cNvSpPr txBox="1"/>
          <p:nvPr/>
        </p:nvSpPr>
        <p:spPr>
          <a:xfrm>
            <a:off x="7751390" y="3789833"/>
            <a:ext cx="1246222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2000" dirty="0">
                <a:solidFill>
                  <a:schemeClr val="bg1"/>
                </a:solidFill>
              </a:rPr>
              <a:t>15.</a:t>
            </a:r>
          </a:p>
        </p:txBody>
      </p:sp>
      <p:cxnSp>
        <p:nvCxnSpPr>
          <p:cNvPr id="743" name="Straight Connector 742">
            <a:extLst>
              <a:ext uri="{FF2B5EF4-FFF2-40B4-BE49-F238E27FC236}">
                <a16:creationId xmlns:a16="http://schemas.microsoft.com/office/drawing/2014/main" id="{826D1E22-2EE9-C543-B0D9-DA663AFC5AD5}"/>
              </a:ext>
            </a:extLst>
          </p:cNvPr>
          <p:cNvCxnSpPr>
            <a:cxnSpLocks/>
          </p:cNvCxnSpPr>
          <p:nvPr/>
        </p:nvCxnSpPr>
        <p:spPr>
          <a:xfrm>
            <a:off x="8864178" y="2321296"/>
            <a:ext cx="0" cy="1468538"/>
          </a:xfrm>
          <a:prstGeom prst="line">
            <a:avLst/>
          </a:prstGeom>
          <a:ln w="38100">
            <a:solidFill>
              <a:srgbClr val="22428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F7B370F-D3A4-574B-A226-4EB7B94F2263}"/>
              </a:ext>
            </a:extLst>
          </p:cNvPr>
          <p:cNvCxnSpPr>
            <a:cxnSpLocks/>
          </p:cNvCxnSpPr>
          <p:nvPr/>
        </p:nvCxnSpPr>
        <p:spPr>
          <a:xfrm>
            <a:off x="6137941" y="2321296"/>
            <a:ext cx="0" cy="1810437"/>
          </a:xfrm>
          <a:prstGeom prst="line">
            <a:avLst/>
          </a:prstGeom>
          <a:ln w="38100">
            <a:solidFill>
              <a:srgbClr val="22428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3" name="Group 572">
            <a:extLst>
              <a:ext uri="{FF2B5EF4-FFF2-40B4-BE49-F238E27FC236}">
                <a16:creationId xmlns:a16="http://schemas.microsoft.com/office/drawing/2014/main" id="{76D1C867-E884-CF44-86A3-633F6DDB2F38}"/>
              </a:ext>
            </a:extLst>
          </p:cNvPr>
          <p:cNvGrpSpPr/>
          <p:nvPr/>
        </p:nvGrpSpPr>
        <p:grpSpPr>
          <a:xfrm>
            <a:off x="606865" y="2565698"/>
            <a:ext cx="5502999" cy="914400"/>
            <a:chOff x="582805" y="2565698"/>
            <a:chExt cx="5527060" cy="9144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617AB03-53A1-8447-B30B-F7116D94F416}"/>
                </a:ext>
              </a:extLst>
            </p:cNvPr>
            <p:cNvCxnSpPr>
              <a:cxnSpLocks/>
            </p:cNvCxnSpPr>
            <p:nvPr/>
          </p:nvCxnSpPr>
          <p:spPr>
            <a:xfrm>
              <a:off x="76694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F8F9223-5BDB-944F-B03F-9C9799205337}"/>
                </a:ext>
              </a:extLst>
            </p:cNvPr>
            <p:cNvCxnSpPr>
              <a:cxnSpLocks/>
            </p:cNvCxnSpPr>
            <p:nvPr/>
          </p:nvCxnSpPr>
          <p:spPr>
            <a:xfrm>
              <a:off x="95108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ECEE10E-D820-9C4C-A16D-E89EB46F7D83}"/>
                </a:ext>
              </a:extLst>
            </p:cNvPr>
            <p:cNvCxnSpPr>
              <a:cxnSpLocks/>
            </p:cNvCxnSpPr>
            <p:nvPr/>
          </p:nvCxnSpPr>
          <p:spPr>
            <a:xfrm>
              <a:off x="113522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7A435AE-4FEC-CC41-AE79-DC13FCDCD4A8}"/>
                </a:ext>
              </a:extLst>
            </p:cNvPr>
            <p:cNvCxnSpPr>
              <a:cxnSpLocks/>
            </p:cNvCxnSpPr>
            <p:nvPr/>
          </p:nvCxnSpPr>
          <p:spPr>
            <a:xfrm>
              <a:off x="131936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5C34F3D-23EF-F74C-A13E-34976492DF6B}"/>
                </a:ext>
              </a:extLst>
            </p:cNvPr>
            <p:cNvCxnSpPr>
              <a:cxnSpLocks/>
            </p:cNvCxnSpPr>
            <p:nvPr/>
          </p:nvCxnSpPr>
          <p:spPr>
            <a:xfrm>
              <a:off x="150350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8BC4928-5723-0847-AAF2-0D388B8112AF}"/>
                </a:ext>
              </a:extLst>
            </p:cNvPr>
            <p:cNvCxnSpPr>
              <a:cxnSpLocks/>
            </p:cNvCxnSpPr>
            <p:nvPr/>
          </p:nvCxnSpPr>
          <p:spPr>
            <a:xfrm>
              <a:off x="168764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DE3478E-6EF1-0045-9EE5-F7B901A90B3F}"/>
                </a:ext>
              </a:extLst>
            </p:cNvPr>
            <p:cNvCxnSpPr>
              <a:cxnSpLocks/>
            </p:cNvCxnSpPr>
            <p:nvPr/>
          </p:nvCxnSpPr>
          <p:spPr>
            <a:xfrm>
              <a:off x="187178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A0CF064-68C2-3141-9509-6D1C900D0FC6}"/>
                </a:ext>
              </a:extLst>
            </p:cNvPr>
            <p:cNvCxnSpPr>
              <a:cxnSpLocks/>
            </p:cNvCxnSpPr>
            <p:nvPr/>
          </p:nvCxnSpPr>
          <p:spPr>
            <a:xfrm>
              <a:off x="205592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8BA2C76-FBFB-1043-BD3B-D71485912559}"/>
                </a:ext>
              </a:extLst>
            </p:cNvPr>
            <p:cNvCxnSpPr>
              <a:cxnSpLocks/>
            </p:cNvCxnSpPr>
            <p:nvPr/>
          </p:nvCxnSpPr>
          <p:spPr>
            <a:xfrm>
              <a:off x="224006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41842CE-FDC7-F24A-A2CE-DEABCB7B4E15}"/>
                </a:ext>
              </a:extLst>
            </p:cNvPr>
            <p:cNvCxnSpPr>
              <a:cxnSpLocks/>
            </p:cNvCxnSpPr>
            <p:nvPr/>
          </p:nvCxnSpPr>
          <p:spPr>
            <a:xfrm>
              <a:off x="58280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9D2886F-742A-3C47-A23B-62A3CA01AB11}"/>
                </a:ext>
              </a:extLst>
            </p:cNvPr>
            <p:cNvCxnSpPr>
              <a:cxnSpLocks/>
            </p:cNvCxnSpPr>
            <p:nvPr/>
          </p:nvCxnSpPr>
          <p:spPr>
            <a:xfrm>
              <a:off x="242420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0942F54-FBF6-7B46-8EFD-0583D576F834}"/>
                </a:ext>
              </a:extLst>
            </p:cNvPr>
            <p:cNvCxnSpPr>
              <a:cxnSpLocks/>
            </p:cNvCxnSpPr>
            <p:nvPr/>
          </p:nvCxnSpPr>
          <p:spPr>
            <a:xfrm>
              <a:off x="260834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BD45F5A-91E3-8D42-9A5C-5CB5091D89B4}"/>
                </a:ext>
              </a:extLst>
            </p:cNvPr>
            <p:cNvCxnSpPr>
              <a:cxnSpLocks/>
            </p:cNvCxnSpPr>
            <p:nvPr/>
          </p:nvCxnSpPr>
          <p:spPr>
            <a:xfrm>
              <a:off x="279248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2DADE0A-53D9-354B-B540-5A9FA5E4A70E}"/>
                </a:ext>
              </a:extLst>
            </p:cNvPr>
            <p:cNvCxnSpPr>
              <a:cxnSpLocks/>
            </p:cNvCxnSpPr>
            <p:nvPr/>
          </p:nvCxnSpPr>
          <p:spPr>
            <a:xfrm>
              <a:off x="297662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A2E3B73-B05F-A640-BD21-85CA6D5E8891}"/>
                </a:ext>
              </a:extLst>
            </p:cNvPr>
            <p:cNvCxnSpPr>
              <a:cxnSpLocks/>
            </p:cNvCxnSpPr>
            <p:nvPr/>
          </p:nvCxnSpPr>
          <p:spPr>
            <a:xfrm>
              <a:off x="316076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02A6C56-C333-E24D-9CD3-327ACEE4A753}"/>
                </a:ext>
              </a:extLst>
            </p:cNvPr>
            <p:cNvCxnSpPr>
              <a:cxnSpLocks/>
            </p:cNvCxnSpPr>
            <p:nvPr/>
          </p:nvCxnSpPr>
          <p:spPr>
            <a:xfrm>
              <a:off x="334490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553419D-25C9-0C49-90A9-09D0CC012AA8}"/>
                </a:ext>
              </a:extLst>
            </p:cNvPr>
            <p:cNvCxnSpPr>
              <a:cxnSpLocks/>
            </p:cNvCxnSpPr>
            <p:nvPr/>
          </p:nvCxnSpPr>
          <p:spPr>
            <a:xfrm>
              <a:off x="352904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7DF4B4E-7064-2946-96D0-86D757B9DBBD}"/>
                </a:ext>
              </a:extLst>
            </p:cNvPr>
            <p:cNvCxnSpPr>
              <a:cxnSpLocks/>
            </p:cNvCxnSpPr>
            <p:nvPr/>
          </p:nvCxnSpPr>
          <p:spPr>
            <a:xfrm>
              <a:off x="371318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F76F8B6-4EEF-A249-8113-8970A0A62EAC}"/>
                </a:ext>
              </a:extLst>
            </p:cNvPr>
            <p:cNvCxnSpPr>
              <a:cxnSpLocks/>
            </p:cNvCxnSpPr>
            <p:nvPr/>
          </p:nvCxnSpPr>
          <p:spPr>
            <a:xfrm>
              <a:off x="389732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A7519C2-4FDF-354B-8C8F-6110AE572991}"/>
                </a:ext>
              </a:extLst>
            </p:cNvPr>
            <p:cNvCxnSpPr>
              <a:cxnSpLocks/>
            </p:cNvCxnSpPr>
            <p:nvPr/>
          </p:nvCxnSpPr>
          <p:spPr>
            <a:xfrm>
              <a:off x="408146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DB8EB97-B822-1A41-8D96-0F956162D21F}"/>
                </a:ext>
              </a:extLst>
            </p:cNvPr>
            <p:cNvCxnSpPr>
              <a:cxnSpLocks/>
            </p:cNvCxnSpPr>
            <p:nvPr/>
          </p:nvCxnSpPr>
          <p:spPr>
            <a:xfrm>
              <a:off x="426560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0675F10-0F18-0949-9D56-D7C217E9CA3C}"/>
                </a:ext>
              </a:extLst>
            </p:cNvPr>
            <p:cNvCxnSpPr>
              <a:cxnSpLocks/>
            </p:cNvCxnSpPr>
            <p:nvPr/>
          </p:nvCxnSpPr>
          <p:spPr>
            <a:xfrm>
              <a:off x="444974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96B0A73-001F-604D-83C4-8230706397D9}"/>
                </a:ext>
              </a:extLst>
            </p:cNvPr>
            <p:cNvCxnSpPr>
              <a:cxnSpLocks/>
            </p:cNvCxnSpPr>
            <p:nvPr/>
          </p:nvCxnSpPr>
          <p:spPr>
            <a:xfrm>
              <a:off x="463388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644AB33-D2AB-0B43-8245-91C4B929999A}"/>
                </a:ext>
              </a:extLst>
            </p:cNvPr>
            <p:cNvCxnSpPr>
              <a:cxnSpLocks/>
            </p:cNvCxnSpPr>
            <p:nvPr/>
          </p:nvCxnSpPr>
          <p:spPr>
            <a:xfrm>
              <a:off x="481802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504AEC2-1B4D-B84F-9293-A014490FE692}"/>
                </a:ext>
              </a:extLst>
            </p:cNvPr>
            <p:cNvCxnSpPr>
              <a:cxnSpLocks/>
            </p:cNvCxnSpPr>
            <p:nvPr/>
          </p:nvCxnSpPr>
          <p:spPr>
            <a:xfrm>
              <a:off x="500216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BFBA07C3-C0E7-C142-96AC-9EFB585C2AA6}"/>
                </a:ext>
              </a:extLst>
            </p:cNvPr>
            <p:cNvCxnSpPr>
              <a:cxnSpLocks/>
            </p:cNvCxnSpPr>
            <p:nvPr/>
          </p:nvCxnSpPr>
          <p:spPr>
            <a:xfrm>
              <a:off x="518630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164AA96-7B58-A243-8C95-EE45313983A1}"/>
                </a:ext>
              </a:extLst>
            </p:cNvPr>
            <p:cNvCxnSpPr>
              <a:cxnSpLocks/>
            </p:cNvCxnSpPr>
            <p:nvPr/>
          </p:nvCxnSpPr>
          <p:spPr>
            <a:xfrm>
              <a:off x="537044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5C00CA4-D822-644F-AB1F-147329BD50FD}"/>
                </a:ext>
              </a:extLst>
            </p:cNvPr>
            <p:cNvCxnSpPr>
              <a:cxnSpLocks/>
            </p:cNvCxnSpPr>
            <p:nvPr/>
          </p:nvCxnSpPr>
          <p:spPr>
            <a:xfrm>
              <a:off x="555458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06BED0A-3E7E-8A41-A0D6-01AF92DC26ED}"/>
                </a:ext>
              </a:extLst>
            </p:cNvPr>
            <p:cNvCxnSpPr>
              <a:cxnSpLocks/>
            </p:cNvCxnSpPr>
            <p:nvPr/>
          </p:nvCxnSpPr>
          <p:spPr>
            <a:xfrm>
              <a:off x="573872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5C11A9F-541E-1446-B06D-A93027FD4E9A}"/>
                </a:ext>
              </a:extLst>
            </p:cNvPr>
            <p:cNvCxnSpPr>
              <a:cxnSpLocks/>
            </p:cNvCxnSpPr>
            <p:nvPr/>
          </p:nvCxnSpPr>
          <p:spPr>
            <a:xfrm>
              <a:off x="592286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BD3D199E-42AB-1E47-9CD5-9E9D7B9BC9B8}"/>
                </a:ext>
              </a:extLst>
            </p:cNvPr>
            <p:cNvCxnSpPr>
              <a:cxnSpLocks/>
            </p:cNvCxnSpPr>
            <p:nvPr/>
          </p:nvCxnSpPr>
          <p:spPr>
            <a:xfrm>
              <a:off x="6109865" y="2565698"/>
              <a:ext cx="0" cy="914400"/>
            </a:xfrm>
            <a:prstGeom prst="line">
              <a:avLst/>
            </a:prstGeom>
            <a:ln w="9525">
              <a:solidFill>
                <a:srgbClr val="4885B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0" name="TextBox 609">
            <a:extLst>
              <a:ext uri="{FF2B5EF4-FFF2-40B4-BE49-F238E27FC236}">
                <a16:creationId xmlns:a16="http://schemas.microsoft.com/office/drawing/2014/main" id="{86E01441-BF69-AB45-A61C-EBC1803DDFB1}"/>
              </a:ext>
            </a:extLst>
          </p:cNvPr>
          <p:cNvSpPr txBox="1"/>
          <p:nvPr/>
        </p:nvSpPr>
        <p:spPr>
          <a:xfrm>
            <a:off x="5929161" y="2565698"/>
            <a:ext cx="185084" cy="917741"/>
          </a:xfrm>
          <a:prstGeom prst="rect">
            <a:avLst/>
          </a:prstGeom>
          <a:solidFill>
            <a:srgbClr val="E6521D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endParaRPr lang="da-DK" sz="1100" dirty="0">
              <a:solidFill>
                <a:schemeClr val="bg1"/>
              </a:solidFill>
            </a:endParaRPr>
          </a:p>
        </p:txBody>
      </p:sp>
      <p:sp>
        <p:nvSpPr>
          <p:cNvPr id="753" name="Rectangle 752">
            <a:extLst>
              <a:ext uri="{FF2B5EF4-FFF2-40B4-BE49-F238E27FC236}">
                <a16:creationId xmlns:a16="http://schemas.microsoft.com/office/drawing/2014/main" id="{98B7A99B-EA0D-E94D-9837-9EACBD98F6AE}"/>
              </a:ext>
            </a:extLst>
          </p:cNvPr>
          <p:cNvSpPr/>
          <p:nvPr/>
        </p:nvSpPr>
        <p:spPr>
          <a:xfrm>
            <a:off x="550590" y="4293890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800" b="1" dirty="0">
                <a:solidFill>
                  <a:schemeClr val="bg1"/>
                </a:solidFill>
              </a:rPr>
              <a:t>Lønperiode slut</a:t>
            </a:r>
            <a:endParaRPr lang="da-DK" sz="1100" b="1" dirty="0">
              <a:solidFill>
                <a:schemeClr val="bg1"/>
              </a:solidFill>
            </a:endParaRPr>
          </a:p>
        </p:txBody>
      </p:sp>
      <p:sp>
        <p:nvSpPr>
          <p:cNvPr id="754" name="Rectangle 753">
            <a:extLst>
              <a:ext uri="{FF2B5EF4-FFF2-40B4-BE49-F238E27FC236}">
                <a16:creationId xmlns:a16="http://schemas.microsoft.com/office/drawing/2014/main" id="{05B107DD-0F77-0347-9130-B3AECF186E87}"/>
              </a:ext>
            </a:extLst>
          </p:cNvPr>
          <p:cNvSpPr/>
          <p:nvPr/>
        </p:nvSpPr>
        <p:spPr>
          <a:xfrm>
            <a:off x="3142878" y="4293890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800" b="1" dirty="0">
                <a:solidFill>
                  <a:schemeClr val="bg1"/>
                </a:solidFill>
              </a:rPr>
              <a:t>Lønperiode slut</a:t>
            </a:r>
            <a:endParaRPr lang="da-DK" sz="1100" b="1" dirty="0">
              <a:solidFill>
                <a:schemeClr val="bg1"/>
              </a:solidFill>
            </a:endParaRPr>
          </a:p>
        </p:txBody>
      </p:sp>
      <p:sp>
        <p:nvSpPr>
          <p:cNvPr id="169" name="Pladsholder til indhold 2">
            <a:extLst>
              <a:ext uri="{FF2B5EF4-FFF2-40B4-BE49-F238E27FC236}">
                <a16:creationId xmlns:a16="http://schemas.microsoft.com/office/drawing/2014/main" id="{B96413AA-D43E-CB44-BD71-BD1C39B09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90" y="1773486"/>
            <a:ext cx="10513168" cy="576188"/>
          </a:xfrm>
        </p:spPr>
        <p:txBody>
          <a:bodyPr/>
          <a:lstStyle/>
          <a:p>
            <a:pPr marL="19050" lvl="1" indent="0">
              <a:buNone/>
            </a:pPr>
            <a:r>
              <a:rPr lang="da-DK" sz="2000" dirty="0">
                <a:solidFill>
                  <a:schemeClr val="bg1"/>
                </a:solidFill>
              </a:rPr>
              <a:t>Frist: </a:t>
            </a:r>
            <a:r>
              <a:rPr lang="da-DK" sz="2000" b="0" dirty="0">
                <a:solidFill>
                  <a:schemeClr val="bg1"/>
                </a:solidFill>
              </a:rPr>
              <a:t>Sidste dag i den halve måned, hvori lønperioden slutter + ½ måned </a:t>
            </a:r>
          </a:p>
          <a:p>
            <a:pPr marL="19050" lvl="1" indent="0">
              <a:buNone/>
            </a:pPr>
            <a:endParaRPr lang="da-DK" sz="2000" b="0" dirty="0">
              <a:solidFill>
                <a:schemeClr val="bg1"/>
              </a:solidFill>
            </a:endParaRPr>
          </a:p>
          <a:p>
            <a:endParaRPr lang="da-DK" sz="18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sz="200" b="0" dirty="0">
              <a:solidFill>
                <a:schemeClr val="bg1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505B143-36ED-9D4C-81F2-B22C3FCE1D12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</p:spTree>
    <p:extLst>
      <p:ext uri="{BB962C8B-B14F-4D97-AF65-F5344CB8AC3E}">
        <p14:creationId xmlns:p14="http://schemas.microsoft.com/office/powerpoint/2010/main" val="373870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" grpId="0" animBg="1"/>
      <p:bldP spid="709" grpId="0" animBg="1"/>
      <p:bldP spid="57" grpId="0"/>
      <p:bldP spid="552" grpId="0"/>
      <p:bldP spid="574" grpId="0"/>
      <p:bldP spid="566" grpId="0"/>
      <p:bldP spid="622" grpId="0"/>
      <p:bldP spid="642" grpId="0" animBg="1"/>
      <p:bldP spid="643" grpId="0"/>
      <p:bldP spid="742" grpId="0"/>
      <p:bldP spid="610" grpId="0" animBg="1"/>
      <p:bldP spid="753" grpId="0"/>
      <p:bldP spid="754" grpId="0"/>
      <p:bldP spid="75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A704C56-6E72-C24C-9AB0-425DF22938B1}"/>
              </a:ext>
            </a:extLst>
          </p:cNvPr>
          <p:cNvSpPr/>
          <p:nvPr/>
        </p:nvSpPr>
        <p:spPr>
          <a:xfrm>
            <a:off x="0" y="-20614"/>
            <a:ext cx="12190413" cy="6859589"/>
          </a:xfrm>
          <a:prstGeom prst="rect">
            <a:avLst/>
          </a:prstGeom>
          <a:solidFill>
            <a:srgbClr val="25A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C573B3-D225-B242-B3F2-A326F3A3FDA5}"/>
              </a:ext>
            </a:extLst>
          </p:cNvPr>
          <p:cNvSpPr/>
          <p:nvPr/>
        </p:nvSpPr>
        <p:spPr>
          <a:xfrm>
            <a:off x="19243498" y="2949001"/>
            <a:ext cx="6048672" cy="483577"/>
          </a:xfrm>
          <a:prstGeom prst="rect">
            <a:avLst/>
          </a:prstGeom>
          <a:solidFill>
            <a:srgbClr val="76BFE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BDF302-A002-4E6B-B2D4-0DE0CABD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945518"/>
            <a:ext cx="11110912" cy="730882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Ny ferielov træder i kraft 1. september 2020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307A23E-C5DF-4E92-AFF0-CF3F922911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A63E59-2456-9242-9A54-E97002AC0198}"/>
              </a:ext>
            </a:extLst>
          </p:cNvPr>
          <p:cNvSpPr/>
          <p:nvPr/>
        </p:nvSpPr>
        <p:spPr>
          <a:xfrm>
            <a:off x="13208458" y="2949001"/>
            <a:ext cx="6048672" cy="483577"/>
          </a:xfrm>
          <a:prstGeom prst="rect">
            <a:avLst/>
          </a:prstGeom>
          <a:solidFill>
            <a:srgbClr val="76BFE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CDDA3B-C00C-7944-84A6-E2C33B2F7E35}"/>
              </a:ext>
            </a:extLst>
          </p:cNvPr>
          <p:cNvSpPr/>
          <p:nvPr/>
        </p:nvSpPr>
        <p:spPr>
          <a:xfrm>
            <a:off x="13166410" y="2898245"/>
            <a:ext cx="4009813" cy="483577"/>
          </a:xfrm>
          <a:prstGeom prst="rect">
            <a:avLst/>
          </a:prstGeom>
          <a:solidFill>
            <a:srgbClr val="22428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03957-681B-864D-8917-0D5C842F0F04}"/>
              </a:ext>
            </a:extLst>
          </p:cNvPr>
          <p:cNvSpPr txBox="1"/>
          <p:nvPr/>
        </p:nvSpPr>
        <p:spPr>
          <a:xfrm>
            <a:off x="12603849" y="2493690"/>
            <a:ext cx="1224136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600" dirty="0">
                <a:solidFill>
                  <a:srgbClr val="224284"/>
                </a:solidFill>
              </a:rPr>
              <a:t>September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838FA3-19B6-054E-8555-EAE313886EA9}"/>
              </a:ext>
            </a:extLst>
          </p:cNvPr>
          <p:cNvSpPr txBox="1"/>
          <p:nvPr/>
        </p:nvSpPr>
        <p:spPr>
          <a:xfrm>
            <a:off x="14617785" y="2493690"/>
            <a:ext cx="1224136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600" dirty="0">
                <a:solidFill>
                  <a:srgbClr val="224284"/>
                </a:solidFill>
              </a:rPr>
              <a:t>Januar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A95493-7045-8249-B6B5-F081EB457768}"/>
              </a:ext>
            </a:extLst>
          </p:cNvPr>
          <p:cNvSpPr txBox="1"/>
          <p:nvPr/>
        </p:nvSpPr>
        <p:spPr>
          <a:xfrm>
            <a:off x="16624610" y="2493690"/>
            <a:ext cx="1224136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600" dirty="0">
                <a:solidFill>
                  <a:srgbClr val="224284"/>
                </a:solidFill>
              </a:rPr>
              <a:t>September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DBB9D0-1D24-8F4D-B0E3-7DEF5624C281}"/>
              </a:ext>
            </a:extLst>
          </p:cNvPr>
          <p:cNvSpPr txBox="1"/>
          <p:nvPr/>
        </p:nvSpPr>
        <p:spPr>
          <a:xfrm>
            <a:off x="18635870" y="2493690"/>
            <a:ext cx="1224136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600" dirty="0">
                <a:solidFill>
                  <a:srgbClr val="224284"/>
                </a:solidFill>
              </a:rPr>
              <a:t>Januar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2D0DB3-3646-3149-85DA-91A0E05BD4A6}"/>
              </a:ext>
            </a:extLst>
          </p:cNvPr>
          <p:cNvSpPr txBox="1"/>
          <p:nvPr/>
        </p:nvSpPr>
        <p:spPr>
          <a:xfrm>
            <a:off x="13344907" y="1989634"/>
            <a:ext cx="1224136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Optjening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211F7E-BC81-0444-B054-966EACBC4CD0}"/>
              </a:ext>
            </a:extLst>
          </p:cNvPr>
          <p:cNvSpPr/>
          <p:nvPr/>
        </p:nvSpPr>
        <p:spPr>
          <a:xfrm>
            <a:off x="13208458" y="3839919"/>
            <a:ext cx="8063553" cy="483577"/>
          </a:xfrm>
          <a:prstGeom prst="rect">
            <a:avLst/>
          </a:prstGeom>
          <a:solidFill>
            <a:srgbClr val="76BFE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9D2B9C-451B-5E49-8F06-FFFE1F4C932F}"/>
              </a:ext>
            </a:extLst>
          </p:cNvPr>
          <p:cNvSpPr/>
          <p:nvPr/>
        </p:nvSpPr>
        <p:spPr>
          <a:xfrm>
            <a:off x="13211352" y="3839919"/>
            <a:ext cx="6037852" cy="48357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31846A-ED59-DD46-B591-C6147E5E9CC5}"/>
              </a:ext>
            </a:extLst>
          </p:cNvPr>
          <p:cNvSpPr txBox="1"/>
          <p:nvPr/>
        </p:nvSpPr>
        <p:spPr>
          <a:xfrm>
            <a:off x="16280094" y="2002210"/>
            <a:ext cx="2808312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dirty="0">
                <a:solidFill>
                  <a:srgbClr val="224284"/>
                </a:solidFill>
              </a:rPr>
              <a:t>12 måneder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75930C-8EF5-854F-8720-D8A67D241169}"/>
              </a:ext>
            </a:extLst>
          </p:cNvPr>
          <p:cNvSpPr txBox="1"/>
          <p:nvPr/>
        </p:nvSpPr>
        <p:spPr>
          <a:xfrm>
            <a:off x="18567538" y="4818869"/>
            <a:ext cx="2379494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dirty="0">
                <a:solidFill>
                  <a:srgbClr val="224284"/>
                </a:solidFill>
              </a:rPr>
              <a:t>16 måneder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9BD558-153A-BC42-B20D-A5F535E091EF}"/>
              </a:ext>
            </a:extLst>
          </p:cNvPr>
          <p:cNvCxnSpPr/>
          <p:nvPr/>
        </p:nvCxnSpPr>
        <p:spPr>
          <a:xfrm flipH="1">
            <a:off x="16016770" y="2349674"/>
            <a:ext cx="288032" cy="792088"/>
          </a:xfrm>
          <a:prstGeom prst="line">
            <a:avLst/>
          </a:prstGeom>
          <a:ln w="12700">
            <a:solidFill>
              <a:srgbClr val="E652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6E1F3C-9AA0-BF43-9B96-3B9B18D68F68}"/>
              </a:ext>
            </a:extLst>
          </p:cNvPr>
          <p:cNvCxnSpPr/>
          <p:nvPr/>
        </p:nvCxnSpPr>
        <p:spPr>
          <a:xfrm>
            <a:off x="18105002" y="4077866"/>
            <a:ext cx="475987" cy="731526"/>
          </a:xfrm>
          <a:prstGeom prst="line">
            <a:avLst/>
          </a:prstGeom>
          <a:ln w="12700">
            <a:solidFill>
              <a:srgbClr val="E652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B57F6D-0D9D-204D-B384-99AB0C54E36F}"/>
              </a:ext>
            </a:extLst>
          </p:cNvPr>
          <p:cNvCxnSpPr>
            <a:cxnSpLocks/>
          </p:cNvCxnSpPr>
          <p:nvPr/>
        </p:nvCxnSpPr>
        <p:spPr>
          <a:xfrm>
            <a:off x="13215917" y="2795908"/>
            <a:ext cx="0" cy="1786014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F121EA-CE89-6046-985D-FEA50E16AC14}"/>
              </a:ext>
            </a:extLst>
          </p:cNvPr>
          <p:cNvCxnSpPr>
            <a:cxnSpLocks/>
          </p:cNvCxnSpPr>
          <p:nvPr/>
        </p:nvCxnSpPr>
        <p:spPr>
          <a:xfrm>
            <a:off x="15229853" y="2795908"/>
            <a:ext cx="0" cy="1786014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56560F-FC87-0A41-912D-D56B0D94556B}"/>
              </a:ext>
            </a:extLst>
          </p:cNvPr>
          <p:cNvCxnSpPr>
            <a:cxnSpLocks/>
          </p:cNvCxnSpPr>
          <p:nvPr/>
        </p:nvCxnSpPr>
        <p:spPr>
          <a:xfrm>
            <a:off x="17236678" y="2795908"/>
            <a:ext cx="0" cy="1786014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297240-A924-6441-9306-07F78197AC7D}"/>
              </a:ext>
            </a:extLst>
          </p:cNvPr>
          <p:cNvCxnSpPr>
            <a:cxnSpLocks/>
          </p:cNvCxnSpPr>
          <p:nvPr/>
        </p:nvCxnSpPr>
        <p:spPr>
          <a:xfrm>
            <a:off x="19247938" y="2795908"/>
            <a:ext cx="0" cy="1786014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2AF1F3E-49F8-9F45-8776-8C2973AF5BF0}"/>
              </a:ext>
            </a:extLst>
          </p:cNvPr>
          <p:cNvSpPr txBox="1"/>
          <p:nvPr/>
        </p:nvSpPr>
        <p:spPr>
          <a:xfrm>
            <a:off x="13344907" y="3052316"/>
            <a:ext cx="1224136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Optjening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1E353B-F954-7344-8D6F-B9B35645E953}"/>
              </a:ext>
            </a:extLst>
          </p:cNvPr>
          <p:cNvSpPr txBox="1"/>
          <p:nvPr/>
        </p:nvSpPr>
        <p:spPr>
          <a:xfrm>
            <a:off x="20647970" y="2493690"/>
            <a:ext cx="1224136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600" dirty="0">
                <a:solidFill>
                  <a:srgbClr val="224284"/>
                </a:solidFill>
              </a:rPr>
              <a:t>September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72E10A-AA9A-5B46-BF32-8EFBCC82CF61}"/>
              </a:ext>
            </a:extLst>
          </p:cNvPr>
          <p:cNvSpPr txBox="1"/>
          <p:nvPr/>
        </p:nvSpPr>
        <p:spPr>
          <a:xfrm>
            <a:off x="22659230" y="2493690"/>
            <a:ext cx="1224136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600" dirty="0">
                <a:solidFill>
                  <a:srgbClr val="224284"/>
                </a:solidFill>
              </a:rPr>
              <a:t>Januar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8D35B93-9FC8-5C46-B6B3-9D8C4845AE43}"/>
              </a:ext>
            </a:extLst>
          </p:cNvPr>
          <p:cNvCxnSpPr>
            <a:cxnSpLocks/>
          </p:cNvCxnSpPr>
          <p:nvPr/>
        </p:nvCxnSpPr>
        <p:spPr>
          <a:xfrm>
            <a:off x="21260038" y="2795908"/>
            <a:ext cx="0" cy="1786014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7E7D9D6-7BEF-7147-B22D-FFBF1AA609D1}"/>
              </a:ext>
            </a:extLst>
          </p:cNvPr>
          <p:cNvCxnSpPr>
            <a:cxnSpLocks/>
          </p:cNvCxnSpPr>
          <p:nvPr/>
        </p:nvCxnSpPr>
        <p:spPr>
          <a:xfrm>
            <a:off x="23271298" y="2795908"/>
            <a:ext cx="0" cy="1786014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091F6FE-5811-4B40-B46F-89D0F140ED2B}"/>
              </a:ext>
            </a:extLst>
          </p:cNvPr>
          <p:cNvGrpSpPr/>
          <p:nvPr/>
        </p:nvGrpSpPr>
        <p:grpSpPr>
          <a:xfrm>
            <a:off x="12629824" y="3827776"/>
            <a:ext cx="504056" cy="504056"/>
            <a:chOff x="476012" y="3827776"/>
            <a:chExt cx="504056" cy="50405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526B3E4-0F91-3343-9781-B3F122588BDF}"/>
                </a:ext>
              </a:extLst>
            </p:cNvPr>
            <p:cNvSpPr/>
            <p:nvPr/>
          </p:nvSpPr>
          <p:spPr>
            <a:xfrm>
              <a:off x="476012" y="3827776"/>
              <a:ext cx="504056" cy="504056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28D9FA5-3D19-E04C-921C-AE2E08F82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30" y="3904222"/>
              <a:ext cx="388036" cy="388036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2CF48BC-6FBE-9943-8D58-2157EFEDA1B7}"/>
              </a:ext>
            </a:extLst>
          </p:cNvPr>
          <p:cNvGrpSpPr/>
          <p:nvPr/>
        </p:nvGrpSpPr>
        <p:grpSpPr>
          <a:xfrm>
            <a:off x="12629824" y="2934297"/>
            <a:ext cx="504056" cy="504056"/>
            <a:chOff x="476012" y="2934297"/>
            <a:chExt cx="504056" cy="50405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4D3D32B-3826-2046-8840-84E4328FF5B2}"/>
                </a:ext>
              </a:extLst>
            </p:cNvPr>
            <p:cNvSpPr/>
            <p:nvPr/>
          </p:nvSpPr>
          <p:spPr>
            <a:xfrm>
              <a:off x="476012" y="2934297"/>
              <a:ext cx="504056" cy="504056"/>
            </a:xfrm>
            <a:prstGeom prst="ellipse">
              <a:avLst/>
            </a:prstGeom>
            <a:solidFill>
              <a:srgbClr val="2242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AD2C8AB-3665-9D4D-9EC0-F638D8A60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71" y="3059156"/>
              <a:ext cx="254339" cy="254339"/>
            </a:xfrm>
            <a:prstGeom prst="rect">
              <a:avLst/>
            </a:prstGeom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16FBB340-447A-1746-B2CC-4DFB0863A762}"/>
              </a:ext>
            </a:extLst>
          </p:cNvPr>
          <p:cNvSpPr txBox="1"/>
          <p:nvPr/>
        </p:nvSpPr>
        <p:spPr>
          <a:xfrm>
            <a:off x="13344907" y="3945929"/>
            <a:ext cx="1224136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600" dirty="0">
                <a:solidFill>
                  <a:srgbClr val="224284"/>
                </a:solidFill>
              </a:rPr>
              <a:t>Ferie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E64C0A4-F444-0846-982A-FA5E864DC5A7}"/>
              </a:ext>
            </a:extLst>
          </p:cNvPr>
          <p:cNvSpPr/>
          <p:nvPr/>
        </p:nvSpPr>
        <p:spPr>
          <a:xfrm>
            <a:off x="19254778" y="3839919"/>
            <a:ext cx="6037852" cy="48357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D6F33B2-8215-414C-8776-A28F30E902AD}"/>
              </a:ext>
            </a:extLst>
          </p:cNvPr>
          <p:cNvSpPr txBox="1"/>
          <p:nvPr/>
        </p:nvSpPr>
        <p:spPr>
          <a:xfrm>
            <a:off x="19388333" y="3945929"/>
            <a:ext cx="1224136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600" dirty="0">
                <a:solidFill>
                  <a:srgbClr val="224284"/>
                </a:solidFill>
              </a:rPr>
              <a:t>Ferie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E11D249-9D09-6444-8519-AA17941559F1}"/>
              </a:ext>
            </a:extLst>
          </p:cNvPr>
          <p:cNvGrpSpPr/>
          <p:nvPr/>
        </p:nvGrpSpPr>
        <p:grpSpPr>
          <a:xfrm>
            <a:off x="17242996" y="2944828"/>
            <a:ext cx="4009813" cy="483577"/>
            <a:chOff x="5089184" y="2952160"/>
            <a:chExt cx="4009813" cy="48357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02DDA0-BF2A-0E4A-85B1-DBBC6FC5DFF3}"/>
                </a:ext>
              </a:extLst>
            </p:cNvPr>
            <p:cNvSpPr/>
            <p:nvPr/>
          </p:nvSpPr>
          <p:spPr>
            <a:xfrm>
              <a:off x="5089184" y="2952160"/>
              <a:ext cx="4009813" cy="483577"/>
            </a:xfrm>
            <a:prstGeom prst="rect">
              <a:avLst/>
            </a:prstGeom>
            <a:solidFill>
              <a:srgbClr val="2242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236B328-9547-544F-96A6-C26025BF16A9}"/>
                </a:ext>
              </a:extLst>
            </p:cNvPr>
            <p:cNvSpPr txBox="1"/>
            <p:nvPr/>
          </p:nvSpPr>
          <p:spPr>
            <a:xfrm>
              <a:off x="5210093" y="3059648"/>
              <a:ext cx="1224136" cy="2160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a-DK" sz="1600" dirty="0">
                  <a:solidFill>
                    <a:schemeClr val="bg1"/>
                  </a:solidFill>
                </a:rPr>
                <a:t>Optjening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3CECA05E-1C8F-D641-9591-C0B6B6413485}"/>
              </a:ext>
            </a:extLst>
          </p:cNvPr>
          <p:cNvSpPr txBox="1"/>
          <p:nvPr/>
        </p:nvSpPr>
        <p:spPr>
          <a:xfrm>
            <a:off x="389026" y="3021822"/>
            <a:ext cx="1352514" cy="34262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a-DK" sz="1100" b="1" dirty="0">
                <a:solidFill>
                  <a:srgbClr val="224284"/>
                </a:solidFill>
              </a:rPr>
              <a:t>Ferieoptjening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F0F4BBA-56AE-7E4E-A58A-AEF0D1331F81}"/>
              </a:ext>
            </a:extLst>
          </p:cNvPr>
          <p:cNvSpPr txBox="1"/>
          <p:nvPr/>
        </p:nvSpPr>
        <p:spPr>
          <a:xfrm>
            <a:off x="1841603" y="2704589"/>
            <a:ext cx="1800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100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39583A2-BF50-7946-8385-F52DC0C790D0}"/>
              </a:ext>
            </a:extLst>
          </p:cNvPr>
          <p:cNvSpPr txBox="1"/>
          <p:nvPr/>
        </p:nvSpPr>
        <p:spPr>
          <a:xfrm>
            <a:off x="2494806" y="2709606"/>
            <a:ext cx="1800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100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C37C8D7-505C-E04F-83AE-78F9F66C942F}"/>
              </a:ext>
            </a:extLst>
          </p:cNvPr>
          <p:cNvSpPr txBox="1"/>
          <p:nvPr/>
        </p:nvSpPr>
        <p:spPr>
          <a:xfrm>
            <a:off x="2494806" y="3021822"/>
            <a:ext cx="2427634" cy="360000"/>
          </a:xfrm>
          <a:prstGeom prst="rect">
            <a:avLst/>
          </a:prstGeom>
          <a:solidFill>
            <a:srgbClr val="4885BE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endParaRPr lang="da-DK" sz="1100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7B2513C-9988-544F-8CF8-A8AF861D7652}"/>
              </a:ext>
            </a:extLst>
          </p:cNvPr>
          <p:cNvSpPr txBox="1"/>
          <p:nvPr/>
        </p:nvSpPr>
        <p:spPr>
          <a:xfrm>
            <a:off x="4297657" y="2721809"/>
            <a:ext cx="1800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1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78" name="Pentagon 77">
            <a:extLst>
              <a:ext uri="{FF2B5EF4-FFF2-40B4-BE49-F238E27FC236}">
                <a16:creationId xmlns:a16="http://schemas.microsoft.com/office/drawing/2014/main" id="{BD680FA3-E6DF-7845-9A91-3E020CE70C51}"/>
              </a:ext>
            </a:extLst>
          </p:cNvPr>
          <p:cNvSpPr/>
          <p:nvPr/>
        </p:nvSpPr>
        <p:spPr>
          <a:xfrm>
            <a:off x="4295007" y="3021822"/>
            <a:ext cx="1794096" cy="360000"/>
          </a:xfrm>
          <a:prstGeom prst="homePlate">
            <a:avLst>
              <a:gd name="adj" fmla="val 31527"/>
            </a:avLst>
          </a:prstGeom>
          <a:solidFill>
            <a:srgbClr val="B2D8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lvl="0"/>
            <a:endParaRPr lang="da-DK" sz="1100" dirty="0">
              <a:solidFill>
                <a:srgbClr val="224284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24775D8-A6BE-B04C-B341-489575C6A31A}"/>
              </a:ext>
            </a:extLst>
          </p:cNvPr>
          <p:cNvSpPr txBox="1"/>
          <p:nvPr/>
        </p:nvSpPr>
        <p:spPr>
          <a:xfrm>
            <a:off x="2778144" y="5006925"/>
            <a:ext cx="789091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000" dirty="0">
                <a:solidFill>
                  <a:schemeClr val="bg1"/>
                </a:solidFill>
              </a:rPr>
              <a:t>1. januar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9580F55-CFD4-C348-B46D-34C478111D7D}"/>
              </a:ext>
            </a:extLst>
          </p:cNvPr>
          <p:cNvCxnSpPr/>
          <p:nvPr/>
        </p:nvCxnSpPr>
        <p:spPr>
          <a:xfrm>
            <a:off x="2489684" y="2734362"/>
            <a:ext cx="0" cy="2214266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35C86E0C-5B19-5542-83B6-473FBF27ABC2}"/>
              </a:ext>
            </a:extLst>
          </p:cNvPr>
          <p:cNvSpPr txBox="1"/>
          <p:nvPr/>
        </p:nvSpPr>
        <p:spPr>
          <a:xfrm>
            <a:off x="424100" y="3651891"/>
            <a:ext cx="1352514" cy="36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a-DK" sz="1100" b="1" dirty="0">
                <a:solidFill>
                  <a:srgbClr val="224284"/>
                </a:solidFill>
              </a:rPr>
              <a:t>Ferieafholdelse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89610F1-5464-4B43-9CB5-7F2E2D1ADE62}"/>
              </a:ext>
            </a:extLst>
          </p:cNvPr>
          <p:cNvSpPr txBox="1"/>
          <p:nvPr/>
        </p:nvSpPr>
        <p:spPr>
          <a:xfrm>
            <a:off x="4883773" y="7318226"/>
            <a:ext cx="1771368" cy="360000"/>
          </a:xfrm>
          <a:prstGeom prst="rect">
            <a:avLst/>
          </a:prstGeom>
          <a:solidFill>
            <a:srgbClr val="224284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r>
              <a:rPr lang="da-DK" sz="1100" dirty="0">
                <a:solidFill>
                  <a:schemeClr val="bg1"/>
                </a:solidFill>
              </a:rPr>
              <a:t>1. maj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33A898-8607-164D-A044-1AF5A927D965}"/>
              </a:ext>
            </a:extLst>
          </p:cNvPr>
          <p:cNvSpPr txBox="1"/>
          <p:nvPr/>
        </p:nvSpPr>
        <p:spPr>
          <a:xfrm>
            <a:off x="6653546" y="7318226"/>
            <a:ext cx="768860" cy="360000"/>
          </a:xfrm>
          <a:prstGeom prst="rect">
            <a:avLst/>
          </a:prstGeom>
          <a:solidFill>
            <a:srgbClr val="305B99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r>
              <a:rPr lang="da-DK" sz="1100" dirty="0">
                <a:solidFill>
                  <a:schemeClr val="bg1"/>
                </a:solidFill>
              </a:rPr>
              <a:t>1. maj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9429772-0839-B44E-9B5A-2332519B3AA6}"/>
              </a:ext>
            </a:extLst>
          </p:cNvPr>
          <p:cNvSpPr txBox="1"/>
          <p:nvPr/>
        </p:nvSpPr>
        <p:spPr>
          <a:xfrm>
            <a:off x="2494807" y="3656533"/>
            <a:ext cx="2427634" cy="360000"/>
          </a:xfrm>
          <a:prstGeom prst="rect">
            <a:avLst/>
          </a:prstGeom>
          <a:solidFill>
            <a:srgbClr val="4885BE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endParaRPr lang="da-DK" sz="1100" dirty="0">
              <a:solidFill>
                <a:schemeClr val="bg1"/>
              </a:solidFill>
              <a:effectLst/>
            </a:endParaRPr>
          </a:p>
        </p:txBody>
      </p:sp>
      <p:sp>
        <p:nvSpPr>
          <p:cNvPr id="85" name="Pentagon 84">
            <a:extLst>
              <a:ext uri="{FF2B5EF4-FFF2-40B4-BE49-F238E27FC236}">
                <a16:creationId xmlns:a16="http://schemas.microsoft.com/office/drawing/2014/main" id="{77048672-0906-3E49-9BD2-B46B9A7EAB95}"/>
              </a:ext>
            </a:extLst>
          </p:cNvPr>
          <p:cNvSpPr/>
          <p:nvPr/>
        </p:nvSpPr>
        <p:spPr>
          <a:xfrm>
            <a:off x="4295006" y="4016533"/>
            <a:ext cx="2405851" cy="360000"/>
          </a:xfrm>
          <a:prstGeom prst="homePlate">
            <a:avLst>
              <a:gd name="adj" fmla="val 26909"/>
            </a:avLst>
          </a:prstGeom>
          <a:solidFill>
            <a:srgbClr val="B2D8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lvl="0"/>
            <a:endParaRPr lang="da-DK" sz="1100" dirty="0">
              <a:solidFill>
                <a:srgbClr val="224284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F72E970-F2ED-C642-8010-F55C6FA2DA3A}"/>
              </a:ext>
            </a:extLst>
          </p:cNvPr>
          <p:cNvSpPr txBox="1"/>
          <p:nvPr/>
        </p:nvSpPr>
        <p:spPr>
          <a:xfrm>
            <a:off x="4586035" y="5006925"/>
            <a:ext cx="789091" cy="21602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000" dirty="0">
                <a:solidFill>
                  <a:schemeClr val="bg1"/>
                </a:solidFill>
              </a:rPr>
              <a:t>1. januar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8D0F774-76F7-F44C-A977-9A45FE630BBB}"/>
              </a:ext>
            </a:extLst>
          </p:cNvPr>
          <p:cNvCxnSpPr/>
          <p:nvPr/>
        </p:nvCxnSpPr>
        <p:spPr>
          <a:xfrm>
            <a:off x="3142878" y="2734362"/>
            <a:ext cx="0" cy="2214266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14B658D-7598-9E42-8661-4217E37EEF18}"/>
              </a:ext>
            </a:extLst>
          </p:cNvPr>
          <p:cNvCxnSpPr/>
          <p:nvPr/>
        </p:nvCxnSpPr>
        <p:spPr>
          <a:xfrm>
            <a:off x="4926470" y="2734362"/>
            <a:ext cx="0" cy="2214266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own Arrow 93">
            <a:extLst>
              <a:ext uri="{FF2B5EF4-FFF2-40B4-BE49-F238E27FC236}">
                <a16:creationId xmlns:a16="http://schemas.microsoft.com/office/drawing/2014/main" id="{1DD71001-E854-D44C-B316-451896445726}"/>
              </a:ext>
            </a:extLst>
          </p:cNvPr>
          <p:cNvSpPr/>
          <p:nvPr/>
        </p:nvSpPr>
        <p:spPr>
          <a:xfrm>
            <a:off x="8610364" y="7390234"/>
            <a:ext cx="266471" cy="382793"/>
          </a:xfrm>
          <a:prstGeom prst="downArrow">
            <a:avLst/>
          </a:prstGeom>
          <a:solidFill>
            <a:srgbClr val="E6521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95" name="Down Arrow 94">
            <a:extLst>
              <a:ext uri="{FF2B5EF4-FFF2-40B4-BE49-F238E27FC236}">
                <a16:creationId xmlns:a16="http://schemas.microsoft.com/office/drawing/2014/main" id="{AE5361FB-4C47-DB46-A14C-62F6462EC2DE}"/>
              </a:ext>
            </a:extLst>
          </p:cNvPr>
          <p:cNvSpPr/>
          <p:nvPr/>
        </p:nvSpPr>
        <p:spPr>
          <a:xfrm>
            <a:off x="10109980" y="7390234"/>
            <a:ext cx="266471" cy="725162"/>
          </a:xfrm>
          <a:prstGeom prst="downArrow">
            <a:avLst/>
          </a:prstGeom>
          <a:solidFill>
            <a:srgbClr val="E6521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1CFC598-2C0A-A64B-9774-B960DD58A66B}"/>
              </a:ext>
            </a:extLst>
          </p:cNvPr>
          <p:cNvSpPr txBox="1"/>
          <p:nvPr/>
        </p:nvSpPr>
        <p:spPr>
          <a:xfrm>
            <a:off x="2494810" y="3762538"/>
            <a:ext cx="1562438" cy="158622"/>
          </a:xfrm>
          <a:prstGeom prst="rect">
            <a:avLst/>
          </a:prstGeom>
          <a:solidFill>
            <a:srgbClr val="4885BE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r>
              <a:rPr lang="da-DK" sz="1100" dirty="0">
                <a:solidFill>
                  <a:schemeClr val="bg1"/>
                </a:solidFill>
              </a:rPr>
              <a:t>1. september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680B808-DFD5-0B4B-AD3A-268BAEFF2FBD}"/>
              </a:ext>
            </a:extLst>
          </p:cNvPr>
          <p:cNvSpPr txBox="1"/>
          <p:nvPr/>
        </p:nvSpPr>
        <p:spPr>
          <a:xfrm>
            <a:off x="4308914" y="4120470"/>
            <a:ext cx="1562438" cy="181073"/>
          </a:xfrm>
          <a:prstGeom prst="rect">
            <a:avLst/>
          </a:prstGeom>
          <a:solidFill>
            <a:srgbClr val="B2D8E2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r>
              <a:rPr lang="da-DK" sz="1100" dirty="0">
                <a:solidFill>
                  <a:srgbClr val="224284"/>
                </a:solidFill>
              </a:rPr>
              <a:t>1. september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1288FF5-CC45-B34F-8DE6-6599076EE006}"/>
              </a:ext>
            </a:extLst>
          </p:cNvPr>
          <p:cNvSpPr txBox="1"/>
          <p:nvPr/>
        </p:nvSpPr>
        <p:spPr>
          <a:xfrm>
            <a:off x="4346164" y="3126543"/>
            <a:ext cx="1562438" cy="158622"/>
          </a:xfrm>
          <a:prstGeom prst="rect">
            <a:avLst/>
          </a:prstGeom>
          <a:solidFill>
            <a:srgbClr val="B2D8E2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r>
              <a:rPr lang="da-DK" sz="1100" dirty="0">
                <a:solidFill>
                  <a:srgbClr val="224284"/>
                </a:solidFill>
              </a:rPr>
              <a:t>1. september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FD6DE5D-9D3E-944A-BAD8-884F907A67F0}"/>
              </a:ext>
            </a:extLst>
          </p:cNvPr>
          <p:cNvSpPr txBox="1"/>
          <p:nvPr/>
        </p:nvSpPr>
        <p:spPr>
          <a:xfrm>
            <a:off x="2499079" y="3126543"/>
            <a:ext cx="1630174" cy="158622"/>
          </a:xfrm>
          <a:prstGeom prst="rect">
            <a:avLst/>
          </a:prstGeom>
          <a:solidFill>
            <a:srgbClr val="4885BE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r>
              <a:rPr lang="da-DK" sz="1100" dirty="0">
                <a:solidFill>
                  <a:schemeClr val="bg1"/>
                </a:solidFill>
              </a:rPr>
              <a:t>1. september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9E1BC91-B2EE-0141-8661-8E1104222B7B}"/>
              </a:ext>
            </a:extLst>
          </p:cNvPr>
          <p:cNvGrpSpPr/>
          <p:nvPr/>
        </p:nvGrpSpPr>
        <p:grpSpPr>
          <a:xfrm>
            <a:off x="1860642" y="2934297"/>
            <a:ext cx="504056" cy="504056"/>
            <a:chOff x="476012" y="2934297"/>
            <a:chExt cx="504056" cy="504056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8E5F5099-C937-264E-B958-F31E9DA6C54F}"/>
                </a:ext>
              </a:extLst>
            </p:cNvPr>
            <p:cNvSpPr/>
            <p:nvPr/>
          </p:nvSpPr>
          <p:spPr>
            <a:xfrm>
              <a:off x="476012" y="2934297"/>
              <a:ext cx="504056" cy="504056"/>
            </a:xfrm>
            <a:prstGeom prst="ellipse">
              <a:avLst/>
            </a:prstGeom>
            <a:solidFill>
              <a:srgbClr val="2242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2BCB868C-585C-4749-A864-95A0DAE9B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71" y="3059156"/>
              <a:ext cx="254339" cy="254339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21BBF43-40A0-4044-9CCD-467757D8866A}"/>
              </a:ext>
            </a:extLst>
          </p:cNvPr>
          <p:cNvGrpSpPr/>
          <p:nvPr/>
        </p:nvGrpSpPr>
        <p:grpSpPr>
          <a:xfrm>
            <a:off x="1894139" y="3577747"/>
            <a:ext cx="504056" cy="504056"/>
            <a:chOff x="476012" y="3827776"/>
            <a:chExt cx="504056" cy="504056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C3AABE0-ECC4-3546-BB78-1C8D2F339A9B}"/>
                </a:ext>
              </a:extLst>
            </p:cNvPr>
            <p:cNvSpPr/>
            <p:nvPr/>
          </p:nvSpPr>
          <p:spPr>
            <a:xfrm>
              <a:off x="476012" y="3827776"/>
              <a:ext cx="504056" cy="504056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7E5ED428-A4F6-5342-8A52-CEC602454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30" y="3904222"/>
              <a:ext cx="388036" cy="388036"/>
            </a:xfrm>
            <a:prstGeom prst="rect">
              <a:avLst/>
            </a:prstGeom>
          </p:spPr>
        </p:pic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E97B9833-AF57-CC44-B3F1-11B81E7448B2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  <p:sp>
        <p:nvSpPr>
          <p:cNvPr id="96" name="Pentagon 77">
            <a:extLst>
              <a:ext uri="{FF2B5EF4-FFF2-40B4-BE49-F238E27FC236}">
                <a16:creationId xmlns:a16="http://schemas.microsoft.com/office/drawing/2014/main" id="{C2E1E360-EBF7-4CF9-B768-DA1158F5D66B}"/>
              </a:ext>
            </a:extLst>
          </p:cNvPr>
          <p:cNvSpPr/>
          <p:nvPr/>
        </p:nvSpPr>
        <p:spPr>
          <a:xfrm>
            <a:off x="5957294" y="3021986"/>
            <a:ext cx="1794096" cy="360000"/>
          </a:xfrm>
          <a:prstGeom prst="homePlate">
            <a:avLst>
              <a:gd name="adj" fmla="val 31527"/>
            </a:avLst>
          </a:prstGeom>
          <a:solidFill>
            <a:srgbClr val="76BFE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lvl="0"/>
            <a:endParaRPr lang="da-DK" sz="1100" dirty="0">
              <a:solidFill>
                <a:srgbClr val="224284"/>
              </a:solidFill>
            </a:endParaRPr>
          </a:p>
        </p:txBody>
      </p:sp>
      <p:sp>
        <p:nvSpPr>
          <p:cNvPr id="97" name="TextBox 106">
            <a:extLst>
              <a:ext uri="{FF2B5EF4-FFF2-40B4-BE49-F238E27FC236}">
                <a16:creationId xmlns:a16="http://schemas.microsoft.com/office/drawing/2014/main" id="{BBCEF863-25A9-43ED-8C35-9DBEF3CA512C}"/>
              </a:ext>
            </a:extLst>
          </p:cNvPr>
          <p:cNvSpPr txBox="1"/>
          <p:nvPr/>
        </p:nvSpPr>
        <p:spPr>
          <a:xfrm>
            <a:off x="6008451" y="3126707"/>
            <a:ext cx="1562438" cy="158622"/>
          </a:xfrm>
          <a:prstGeom prst="rect">
            <a:avLst/>
          </a:prstGeom>
          <a:solidFill>
            <a:srgbClr val="76BFE7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r>
              <a:rPr lang="da-DK" sz="1100" dirty="0">
                <a:solidFill>
                  <a:srgbClr val="224284"/>
                </a:solidFill>
              </a:rPr>
              <a:t>1. september</a:t>
            </a:r>
          </a:p>
        </p:txBody>
      </p:sp>
      <p:sp>
        <p:nvSpPr>
          <p:cNvPr id="98" name="Pentagon 84">
            <a:extLst>
              <a:ext uri="{FF2B5EF4-FFF2-40B4-BE49-F238E27FC236}">
                <a16:creationId xmlns:a16="http://schemas.microsoft.com/office/drawing/2014/main" id="{997438E1-0A93-4A11-99B6-9CC77A2514A8}"/>
              </a:ext>
            </a:extLst>
          </p:cNvPr>
          <p:cNvSpPr/>
          <p:nvPr/>
        </p:nvSpPr>
        <p:spPr>
          <a:xfrm>
            <a:off x="5951190" y="4372996"/>
            <a:ext cx="2405851" cy="360000"/>
          </a:xfrm>
          <a:prstGeom prst="homePlate">
            <a:avLst>
              <a:gd name="adj" fmla="val 26909"/>
            </a:avLst>
          </a:prstGeom>
          <a:solidFill>
            <a:srgbClr val="76BFE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lvl="0"/>
            <a:endParaRPr lang="da-DK" sz="1100" dirty="0">
              <a:solidFill>
                <a:srgbClr val="224284"/>
              </a:solidFill>
            </a:endParaRPr>
          </a:p>
        </p:txBody>
      </p:sp>
      <p:sp>
        <p:nvSpPr>
          <p:cNvPr id="99" name="TextBox 105">
            <a:extLst>
              <a:ext uri="{FF2B5EF4-FFF2-40B4-BE49-F238E27FC236}">
                <a16:creationId xmlns:a16="http://schemas.microsoft.com/office/drawing/2014/main" id="{56FA1352-7D69-44A0-A3B0-7EC9D37DD24A}"/>
              </a:ext>
            </a:extLst>
          </p:cNvPr>
          <p:cNvSpPr txBox="1"/>
          <p:nvPr/>
        </p:nvSpPr>
        <p:spPr>
          <a:xfrm>
            <a:off x="5965098" y="4476933"/>
            <a:ext cx="1562438" cy="181073"/>
          </a:xfrm>
          <a:prstGeom prst="rect">
            <a:avLst/>
          </a:prstGeom>
          <a:solidFill>
            <a:srgbClr val="76BFE7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r>
              <a:rPr lang="da-DK" sz="1100" dirty="0">
                <a:solidFill>
                  <a:srgbClr val="224284"/>
                </a:solidFill>
              </a:rPr>
              <a:t>1. september</a:t>
            </a:r>
          </a:p>
        </p:txBody>
      </p:sp>
      <p:cxnSp>
        <p:nvCxnSpPr>
          <p:cNvPr id="100" name="Straight Connector 88">
            <a:extLst>
              <a:ext uri="{FF2B5EF4-FFF2-40B4-BE49-F238E27FC236}">
                <a16:creationId xmlns:a16="http://schemas.microsoft.com/office/drawing/2014/main" id="{A080009D-7336-40F7-BDC9-FC95D20FBF92}"/>
              </a:ext>
            </a:extLst>
          </p:cNvPr>
          <p:cNvCxnSpPr/>
          <p:nvPr/>
        </p:nvCxnSpPr>
        <p:spPr>
          <a:xfrm>
            <a:off x="6599262" y="2781722"/>
            <a:ext cx="0" cy="2214266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730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1B48D3-9333-734D-A2DE-2CC517F573BA}"/>
              </a:ext>
            </a:extLst>
          </p:cNvPr>
          <p:cNvSpPr/>
          <p:nvPr/>
        </p:nvSpPr>
        <p:spPr>
          <a:xfrm>
            <a:off x="0" y="0"/>
            <a:ext cx="12190413" cy="6859587"/>
          </a:xfrm>
          <a:prstGeom prst="rect">
            <a:avLst/>
          </a:prstGeom>
          <a:solidFill>
            <a:srgbClr val="25A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0E45428-151E-4ABC-90A5-9D450E7282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29</a:t>
            </a:fld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0D4B5E1-B61B-49CC-BDA2-76F86DE00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838263"/>
            <a:ext cx="11110912" cy="730882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Ny indbetalingsfrist og -kanal til </a:t>
            </a:r>
            <a:r>
              <a:rPr lang="da-DK" dirty="0" err="1">
                <a:solidFill>
                  <a:schemeClr val="bg1"/>
                </a:solidFill>
              </a:rPr>
              <a:t>FerieKonto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94A153A3-008C-456D-AB87-4770901D8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966" y="1773486"/>
            <a:ext cx="7488832" cy="4392612"/>
          </a:xfrm>
        </p:spPr>
        <p:txBody>
          <a:bodyPr/>
          <a:lstStyle/>
          <a:p>
            <a:r>
              <a:rPr lang="da-DK" sz="1800" dirty="0">
                <a:solidFill>
                  <a:schemeClr val="bg1"/>
                </a:solidFill>
              </a:rPr>
              <a:t>Indbetalingsfrist er </a:t>
            </a:r>
            <a:r>
              <a:rPr lang="da-DK" sz="1800" u="sng" dirty="0">
                <a:solidFill>
                  <a:schemeClr val="bg1"/>
                </a:solidFill>
              </a:rPr>
              <a:t>samme dag som indberetningsfristen</a:t>
            </a:r>
            <a:endParaRPr lang="da-DK" sz="1800" dirty="0">
              <a:solidFill>
                <a:schemeClr val="bg1"/>
              </a:solidFill>
            </a:endParaRPr>
          </a:p>
          <a:p>
            <a:endParaRPr lang="da-DK" sz="1800" dirty="0">
              <a:solidFill>
                <a:schemeClr val="bg1"/>
              </a:solidFill>
            </a:endParaRPr>
          </a:p>
          <a:p>
            <a:r>
              <a:rPr lang="da-DK" sz="1800" dirty="0">
                <a:solidFill>
                  <a:schemeClr val="bg1"/>
                </a:solidFill>
              </a:rPr>
              <a:t>Det betyder:</a:t>
            </a:r>
          </a:p>
          <a:p>
            <a:pPr lvl="1"/>
            <a:r>
              <a:rPr lang="da-DK" b="0" dirty="0">
                <a:solidFill>
                  <a:schemeClr val="bg1"/>
                </a:solidFill>
              </a:rPr>
              <a:t>Opkrævninger bortfalder</a:t>
            </a:r>
          </a:p>
          <a:p>
            <a:pPr lvl="1"/>
            <a:r>
              <a:rPr lang="da-DK" b="0" dirty="0">
                <a:solidFill>
                  <a:schemeClr val="bg1"/>
                </a:solidFill>
              </a:rPr>
              <a:t>Betalingsservice bortfalder</a:t>
            </a:r>
          </a:p>
          <a:p>
            <a:pPr lvl="1"/>
            <a:r>
              <a:rPr lang="da-DK" b="0" dirty="0">
                <a:solidFill>
                  <a:schemeClr val="bg1"/>
                </a:solidFill>
              </a:rPr>
              <a:t>En eller flere nye indbetalingskanaler</a:t>
            </a:r>
            <a:endParaRPr lang="da-DK" sz="2100" b="0" dirty="0">
              <a:solidFill>
                <a:schemeClr val="bg1"/>
              </a:solidFill>
            </a:endParaRPr>
          </a:p>
          <a:p>
            <a:pPr lvl="1"/>
            <a:r>
              <a:rPr lang="da-DK" sz="1800" b="0" dirty="0">
                <a:solidFill>
                  <a:schemeClr val="bg1"/>
                </a:solidFill>
              </a:rPr>
              <a:t>Infoservice/overførselsservice kan fortsat bruges, når lønsystemudbydere tilretter lønsystemerne</a:t>
            </a:r>
          </a:p>
          <a:p>
            <a:endParaRPr lang="da-DK" sz="1800" dirty="0">
              <a:solidFill>
                <a:schemeClr val="bg1"/>
              </a:solidFill>
            </a:endParaRPr>
          </a:p>
          <a:p>
            <a:r>
              <a:rPr lang="da-DK" sz="1800" dirty="0">
                <a:solidFill>
                  <a:schemeClr val="bg1"/>
                </a:solidFill>
              </a:rPr>
              <a:t>OBS: Hvis I ikke indbetaler til FerieKonto eller en feriekasse, skal I være klar til at udbetale feriepengene hurtigere til jeres medarbejdere.</a:t>
            </a:r>
            <a:endParaRPr lang="da-DK" sz="1800" dirty="0"/>
          </a:p>
          <a:p>
            <a:endParaRPr lang="da-DK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sz="2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489A43-3595-C94A-8BE3-68235699A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8" y="1557586"/>
            <a:ext cx="3672408" cy="36724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3A6AC8-6A27-2B4A-9C28-03A36292DD4B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</p:spTree>
    <p:extLst>
      <p:ext uri="{BB962C8B-B14F-4D97-AF65-F5344CB8AC3E}">
        <p14:creationId xmlns:p14="http://schemas.microsoft.com/office/powerpoint/2010/main" val="2116890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4FDE02-A353-7748-9667-7E312A4E3D23}"/>
              </a:ext>
            </a:extLst>
          </p:cNvPr>
          <p:cNvSpPr/>
          <p:nvPr/>
        </p:nvSpPr>
        <p:spPr>
          <a:xfrm>
            <a:off x="-1" y="0"/>
            <a:ext cx="12190413" cy="6859588"/>
          </a:xfrm>
          <a:prstGeom prst="rect">
            <a:avLst/>
          </a:prstGeom>
          <a:solidFill>
            <a:srgbClr val="14438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088E0053-5F23-4088-99DA-A0CA76FF58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30</a:t>
            </a:fld>
            <a:endParaRPr lang="da-DK" dirty="0"/>
          </a:p>
        </p:txBody>
      </p:sp>
      <p:sp>
        <p:nvSpPr>
          <p:cNvPr id="15" name="Titel 4">
            <a:extLst>
              <a:ext uri="{FF2B5EF4-FFF2-40B4-BE49-F238E27FC236}">
                <a16:creationId xmlns:a16="http://schemas.microsoft.com/office/drawing/2014/main" id="{7B06FAD7-FCDB-D946-9595-CC618D012019}"/>
              </a:ext>
            </a:extLst>
          </p:cNvPr>
          <p:cNvSpPr txBox="1">
            <a:spLocks/>
          </p:cNvSpPr>
          <p:nvPr/>
        </p:nvSpPr>
        <p:spPr>
          <a:xfrm>
            <a:off x="504295" y="765498"/>
            <a:ext cx="11110912" cy="1047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21917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lang="da-DK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>
                <a:solidFill>
                  <a:schemeClr val="bg1"/>
                </a:solidFill>
              </a:rPr>
              <a:t>Andre ændringer i ferieloven</a:t>
            </a:r>
            <a:endParaRPr lang="da-DK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9BE9A-980C-8D45-96AD-4103520EE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77" y="2997746"/>
            <a:ext cx="822325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81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004CC-CEEC-174F-8692-E07D295CA2DC}"/>
              </a:ext>
            </a:extLst>
          </p:cNvPr>
          <p:cNvSpPr/>
          <p:nvPr/>
        </p:nvSpPr>
        <p:spPr>
          <a:xfrm>
            <a:off x="-1381" y="1"/>
            <a:ext cx="12190413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76B3E2-C376-4985-B014-C79ECEE3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224284"/>
                </a:solidFill>
              </a:rPr>
              <a:t>Ændringer til visse udbetaling- og overførselsregler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42E345-BF34-45B5-8494-EA47E01AA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rgbClr val="224284"/>
                </a:solidFill>
              </a:rPr>
              <a:t>Udbetalinger af småbeløb udgår</a:t>
            </a:r>
          </a:p>
          <a:p>
            <a:pPr lvl="1"/>
            <a:r>
              <a:rPr lang="da-DK" b="0" dirty="0">
                <a:solidFill>
                  <a:srgbClr val="224284"/>
                </a:solidFill>
              </a:rPr>
              <a:t>Udbetaling af beløb under 1.500 kr. ved ferieårets start udgår</a:t>
            </a:r>
          </a:p>
          <a:p>
            <a:pPr lvl="1"/>
            <a:r>
              <a:rPr lang="da-DK" b="0" dirty="0">
                <a:solidFill>
                  <a:srgbClr val="224284"/>
                </a:solidFill>
              </a:rPr>
              <a:t>Udbetaling af beløb under 2.250 kr. ved ferieårets udgang udgår</a:t>
            </a:r>
          </a:p>
          <a:p>
            <a:pPr lvl="1"/>
            <a:r>
              <a:rPr lang="da-DK" b="0" dirty="0">
                <a:solidFill>
                  <a:srgbClr val="224284"/>
                </a:solidFill>
              </a:rPr>
              <a:t>Udbetaling af beløb under 750 kr. ved fratrædelse udgår.</a:t>
            </a:r>
          </a:p>
          <a:p>
            <a:pPr lvl="1"/>
            <a:endParaRPr lang="da-DK" dirty="0">
              <a:solidFill>
                <a:srgbClr val="224284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rgbClr val="224284"/>
                </a:solidFill>
              </a:rPr>
              <a:t>Feriehindret ferie kan fremover kun overføres – ikke udbetales</a:t>
            </a:r>
          </a:p>
          <a:p>
            <a:pPr lvl="1"/>
            <a:r>
              <a:rPr lang="da-DK" b="0" dirty="0">
                <a:solidFill>
                  <a:srgbClr val="224284"/>
                </a:solidFill>
              </a:rPr>
              <a:t>Dog muligt at få udbetalt feriehindring pga. sygdom og barsel, der er overført fra den tidligere ferieafholdelsesperiode </a:t>
            </a:r>
          </a:p>
          <a:p>
            <a:pPr marL="0" indent="0">
              <a:buNone/>
            </a:pPr>
            <a:r>
              <a:rPr lang="da-DK" dirty="0">
                <a:solidFill>
                  <a:srgbClr val="224284"/>
                </a:solidFill>
              </a:rPr>
              <a:t>5. ferieuge</a:t>
            </a:r>
            <a:endParaRPr lang="da-DK" b="0" dirty="0">
              <a:solidFill>
                <a:srgbClr val="224284"/>
              </a:solidFill>
            </a:endParaRPr>
          </a:p>
          <a:p>
            <a:pPr lvl="2"/>
            <a:r>
              <a:rPr lang="da-DK" sz="1800" dirty="0">
                <a:solidFill>
                  <a:srgbClr val="224284"/>
                </a:solidFill>
              </a:rPr>
              <a:t>Lønmodtager kan søge om at få 5. ferieuge udbetalt eller overført fra udgangen af ferieåret (31. august)</a:t>
            </a:r>
          </a:p>
          <a:p>
            <a:pPr lvl="2"/>
            <a:r>
              <a:rPr lang="da-DK" sz="1800" dirty="0">
                <a:solidFill>
                  <a:srgbClr val="224284"/>
                </a:solidFill>
              </a:rPr>
              <a:t>Skal automatisk udbetales, hvis ikke afholdt, overført eller udbetalt ved ferieafholdelsesperiodens udløb (31. december). Det gælder dog kun fuldtidsansatte.</a:t>
            </a:r>
          </a:p>
          <a:p>
            <a:endParaRPr lang="da-DK" dirty="0">
              <a:solidFill>
                <a:srgbClr val="224284"/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91B8BF5-D3D9-4C8A-B177-9816591A2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31</a:t>
            </a:fld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2BA4A8-2B36-3C4A-AFC6-563A92CD34EB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</p:spTree>
    <p:extLst>
      <p:ext uri="{BB962C8B-B14F-4D97-AF65-F5344CB8AC3E}">
        <p14:creationId xmlns:p14="http://schemas.microsoft.com/office/powerpoint/2010/main" val="257630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7D38ACD-BDE7-F04E-B706-0B3A75AD76AC}"/>
              </a:ext>
            </a:extLst>
          </p:cNvPr>
          <p:cNvSpPr/>
          <p:nvPr/>
        </p:nvSpPr>
        <p:spPr>
          <a:xfrm>
            <a:off x="-1381" y="1"/>
            <a:ext cx="12190413" cy="6859587"/>
          </a:xfrm>
          <a:prstGeom prst="rect">
            <a:avLst/>
          </a:prstGeom>
          <a:solidFill>
            <a:srgbClr val="25A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2EB41F-6E52-47B8-9486-E2BF7CC12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Opkrævning af administrationsbidrag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72288C-659E-460F-A850-BD127F81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942" y="2205659"/>
            <a:ext cx="6552728" cy="3923678"/>
          </a:xfrm>
        </p:spPr>
        <p:txBody>
          <a:bodyPr/>
          <a:lstStyle/>
          <a:p>
            <a:r>
              <a:rPr lang="da-DK" b="0" dirty="0">
                <a:solidFill>
                  <a:schemeClr val="bg1"/>
                </a:solidFill>
              </a:rPr>
              <a:t>Samlet Betaling vil opkræve administrationsbidrag for FerieKonto</a:t>
            </a:r>
          </a:p>
          <a:p>
            <a:r>
              <a:rPr lang="da-DK" b="0" dirty="0">
                <a:solidFill>
                  <a:schemeClr val="bg1"/>
                </a:solidFill>
              </a:rPr>
              <a:t>Opkrævningen gælder alle virksomheder, der har indberettet til FerieKonto</a:t>
            </a:r>
          </a:p>
          <a:p>
            <a:r>
              <a:rPr lang="da-DK" b="0" dirty="0">
                <a:solidFill>
                  <a:schemeClr val="bg1"/>
                </a:solidFill>
              </a:rPr>
              <a:t>Opkrævningen afhænger af antal medarbejdere, arbejdsgiveren har indberettet til FerieKonto i det seneste kvartal</a:t>
            </a:r>
          </a:p>
          <a:p>
            <a:r>
              <a:rPr lang="da-DK" b="0" dirty="0">
                <a:solidFill>
                  <a:schemeClr val="bg1"/>
                </a:solidFill>
              </a:rPr>
              <a:t>Første opkrævning vil være for sidste kvartal 2020 og vil forfalde til betaling i april 2021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4468396-60E0-44EE-B95D-1F04DBAA55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32</a:t>
            </a:fld>
            <a:endParaRPr lang="da-DK" dirty="0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17BEC316-08AD-AC4F-B10B-09AB5CB17B84}"/>
              </a:ext>
            </a:extLst>
          </p:cNvPr>
          <p:cNvSpPr/>
          <p:nvPr/>
        </p:nvSpPr>
        <p:spPr>
          <a:xfrm>
            <a:off x="6554303" y="-784009"/>
            <a:ext cx="2462400" cy="579600"/>
          </a:xfrm>
          <a:prstGeom prst="homePlate">
            <a:avLst>
              <a:gd name="adj" fmla="val 24992"/>
            </a:avLst>
          </a:prstGeom>
          <a:solidFill>
            <a:srgbClr val="A8D9E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49CC12-24CB-ED4B-8F49-D173CE5782FE}"/>
              </a:ext>
            </a:extLst>
          </p:cNvPr>
          <p:cNvSpPr/>
          <p:nvPr/>
        </p:nvSpPr>
        <p:spPr>
          <a:xfrm>
            <a:off x="3211670" y="-793790"/>
            <a:ext cx="1544938" cy="579600"/>
          </a:xfrm>
          <a:prstGeom prst="rect">
            <a:avLst/>
          </a:prstGeom>
          <a:solidFill>
            <a:srgbClr val="2570B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056F8C-DB52-7A43-9A8F-27835E88D997}"/>
              </a:ext>
            </a:extLst>
          </p:cNvPr>
          <p:cNvSpPr/>
          <p:nvPr/>
        </p:nvSpPr>
        <p:spPr>
          <a:xfrm>
            <a:off x="1622800" y="-784009"/>
            <a:ext cx="1544938" cy="579600"/>
          </a:xfrm>
          <a:prstGeom prst="rect">
            <a:avLst/>
          </a:prstGeom>
          <a:solidFill>
            <a:srgbClr val="1F5C9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F83B2D-674E-9340-A278-DDA5062FF4FE}"/>
              </a:ext>
            </a:extLst>
          </p:cNvPr>
          <p:cNvSpPr/>
          <p:nvPr/>
        </p:nvSpPr>
        <p:spPr>
          <a:xfrm>
            <a:off x="42647" y="-777130"/>
            <a:ext cx="1544938" cy="579600"/>
          </a:xfrm>
          <a:prstGeom prst="rect">
            <a:avLst/>
          </a:prstGeom>
          <a:solidFill>
            <a:srgbClr val="15438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AE02D5-764E-724C-B2C3-52270AA770A2}"/>
              </a:ext>
            </a:extLst>
          </p:cNvPr>
          <p:cNvSpPr/>
          <p:nvPr/>
        </p:nvSpPr>
        <p:spPr>
          <a:xfrm>
            <a:off x="15769" y="-1117825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#154389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E17A2D-5005-044D-8542-6BD112211DBF}"/>
              </a:ext>
            </a:extLst>
          </p:cNvPr>
          <p:cNvSpPr/>
          <p:nvPr/>
        </p:nvSpPr>
        <p:spPr>
          <a:xfrm>
            <a:off x="1580892" y="-1117825"/>
            <a:ext cx="941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#1F5C9E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D6A4C6-594D-BC43-B54B-60CBE9AF730C}"/>
              </a:ext>
            </a:extLst>
          </p:cNvPr>
          <p:cNvSpPr/>
          <p:nvPr/>
        </p:nvSpPr>
        <p:spPr>
          <a:xfrm>
            <a:off x="3206929" y="-1117825"/>
            <a:ext cx="901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#2570B0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FEE68D-D76B-114E-8D3E-07DD2646452D}"/>
              </a:ext>
            </a:extLst>
          </p:cNvPr>
          <p:cNvSpPr/>
          <p:nvPr/>
        </p:nvSpPr>
        <p:spPr>
          <a:xfrm>
            <a:off x="4842747" y="-1117825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#2E87C3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8E6C22-2F06-3742-B92A-5AD0C00D7274}"/>
              </a:ext>
            </a:extLst>
          </p:cNvPr>
          <p:cNvSpPr/>
          <p:nvPr/>
        </p:nvSpPr>
        <p:spPr>
          <a:xfrm>
            <a:off x="6554303" y="-1117825"/>
            <a:ext cx="9525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#A8D9E5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111D62-D8B8-C047-9431-0C1FD6E457DF}"/>
              </a:ext>
            </a:extLst>
          </p:cNvPr>
          <p:cNvSpPr/>
          <p:nvPr/>
        </p:nvSpPr>
        <p:spPr>
          <a:xfrm>
            <a:off x="4800540" y="-784009"/>
            <a:ext cx="1544938" cy="579600"/>
          </a:xfrm>
          <a:prstGeom prst="rect">
            <a:avLst/>
          </a:prstGeom>
          <a:solidFill>
            <a:srgbClr val="2E87C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9B5387-BF62-354E-88F6-E82D49DEDD70}"/>
              </a:ext>
            </a:extLst>
          </p:cNvPr>
          <p:cNvSpPr/>
          <p:nvPr/>
        </p:nvSpPr>
        <p:spPr>
          <a:xfrm>
            <a:off x="9119542" y="-784009"/>
            <a:ext cx="1544938" cy="579600"/>
          </a:xfrm>
          <a:prstGeom prst="rect">
            <a:avLst/>
          </a:prstGeom>
          <a:solidFill>
            <a:srgbClr val="25AFE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849DFD-827C-6E44-BBAC-83DB47E1A20D}"/>
              </a:ext>
            </a:extLst>
          </p:cNvPr>
          <p:cNvSpPr/>
          <p:nvPr/>
        </p:nvSpPr>
        <p:spPr>
          <a:xfrm>
            <a:off x="9119542" y="-1117825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#25AFE5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AF0E021-9E30-0147-A8E5-19B7264D47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3" y="1880809"/>
            <a:ext cx="2773121" cy="277312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C313C22-BF2E-1447-8F42-C8756891A8D6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</p:spTree>
    <p:extLst>
      <p:ext uri="{BB962C8B-B14F-4D97-AF65-F5344CB8AC3E}">
        <p14:creationId xmlns:p14="http://schemas.microsoft.com/office/powerpoint/2010/main" val="1402590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4FDE02-A353-7748-9667-7E312A4E3D23}"/>
              </a:ext>
            </a:extLst>
          </p:cNvPr>
          <p:cNvSpPr/>
          <p:nvPr/>
        </p:nvSpPr>
        <p:spPr>
          <a:xfrm>
            <a:off x="-1" y="0"/>
            <a:ext cx="12190413" cy="6859588"/>
          </a:xfrm>
          <a:prstGeom prst="rect">
            <a:avLst/>
          </a:prstGeom>
          <a:solidFill>
            <a:srgbClr val="14438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088E0053-5F23-4088-99DA-A0CA76FF58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33</a:t>
            </a:fld>
            <a:endParaRPr lang="da-DK" dirty="0"/>
          </a:p>
        </p:txBody>
      </p:sp>
      <p:sp>
        <p:nvSpPr>
          <p:cNvPr id="15" name="Titel 4">
            <a:extLst>
              <a:ext uri="{FF2B5EF4-FFF2-40B4-BE49-F238E27FC236}">
                <a16:creationId xmlns:a16="http://schemas.microsoft.com/office/drawing/2014/main" id="{7B06FAD7-FCDB-D946-9595-CC618D012019}"/>
              </a:ext>
            </a:extLst>
          </p:cNvPr>
          <p:cNvSpPr txBox="1">
            <a:spLocks/>
          </p:cNvSpPr>
          <p:nvPr/>
        </p:nvSpPr>
        <p:spPr>
          <a:xfrm>
            <a:off x="504295" y="765498"/>
            <a:ext cx="11110912" cy="1047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21917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lang="da-DK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>
                <a:solidFill>
                  <a:schemeClr val="bg1"/>
                </a:solidFill>
              </a:rPr>
              <a:t>Vigtige deadlines </a:t>
            </a:r>
            <a:endParaRPr lang="da-DK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3CFDDE-9567-9443-8E8F-7DFD5589E7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77" y="2997746"/>
            <a:ext cx="822325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6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21F052-BC2D-2145-8350-5CADCC1C53EC}"/>
              </a:ext>
            </a:extLst>
          </p:cNvPr>
          <p:cNvSpPr/>
          <p:nvPr/>
        </p:nvSpPr>
        <p:spPr>
          <a:xfrm>
            <a:off x="0" y="0"/>
            <a:ext cx="12190413" cy="6859587"/>
          </a:xfrm>
          <a:prstGeom prst="rect">
            <a:avLst/>
          </a:prstGeom>
          <a:solidFill>
            <a:srgbClr val="25A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34</a:t>
            </a:fld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445B5D1-E055-4444-8390-9002DE6E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945518"/>
            <a:ext cx="11110912" cy="730882"/>
          </a:xfrm>
        </p:spPr>
        <p:txBody>
          <a:bodyPr/>
          <a:lstStyle/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4BD60F9-06BD-A441-AC8D-31E924A1D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966" y="1736725"/>
            <a:ext cx="5760640" cy="4392612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Få hjælp til at indberette og indbetale hos: </a:t>
            </a:r>
            <a:br>
              <a:rPr lang="da-DK" dirty="0">
                <a:solidFill>
                  <a:schemeClr val="bg1"/>
                </a:solidFill>
              </a:rPr>
            </a:br>
            <a:endParaRPr lang="da-DK" dirty="0">
              <a:solidFill>
                <a:schemeClr val="bg1"/>
              </a:solidFill>
            </a:endParaRPr>
          </a:p>
          <a:p>
            <a:r>
              <a:rPr lang="da-DK" b="0" dirty="0">
                <a:solidFill>
                  <a:schemeClr val="bg1"/>
                </a:solidFill>
              </a:rPr>
              <a:t>Lønsystemudbyder</a:t>
            </a:r>
          </a:p>
          <a:p>
            <a:r>
              <a:rPr lang="da-DK" b="0" dirty="0">
                <a:solidFill>
                  <a:schemeClr val="bg1"/>
                </a:solidFill>
              </a:rPr>
              <a:t>Lønservicebureau</a:t>
            </a:r>
          </a:p>
          <a:p>
            <a:r>
              <a:rPr lang="da-DK" b="0" dirty="0" err="1">
                <a:solidFill>
                  <a:schemeClr val="bg1"/>
                </a:solidFill>
              </a:rPr>
              <a:t>eIndkomstvejledningen</a:t>
            </a:r>
            <a:r>
              <a:rPr lang="da-DK" b="0" dirty="0">
                <a:solidFill>
                  <a:schemeClr val="bg1"/>
                </a:solidFill>
              </a:rPr>
              <a:t> fra Skattestyrelsen 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7E18D2-7202-4616-A952-404FDDB55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5" y="1269554"/>
            <a:ext cx="3620055" cy="3620055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DF782B55-2485-4652-A9EB-88F96F1A08A0}"/>
              </a:ext>
            </a:extLst>
          </p:cNvPr>
          <p:cNvSpPr/>
          <p:nvPr/>
        </p:nvSpPr>
        <p:spPr>
          <a:xfrm>
            <a:off x="0" y="0"/>
            <a:ext cx="12433291" cy="703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323A2D6-AAD4-4EB9-A3F8-62F010604822}"/>
              </a:ext>
            </a:extLst>
          </p:cNvPr>
          <p:cNvSpPr txBox="1">
            <a:spLocks/>
          </p:cNvSpPr>
          <p:nvPr/>
        </p:nvSpPr>
        <p:spPr>
          <a:xfrm>
            <a:off x="538163" y="945518"/>
            <a:ext cx="11110912" cy="73088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7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sz="3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rgbClr val="224284"/>
                </a:solidFill>
              </a:rPr>
              <a:t>Vigtige deadlines </a:t>
            </a:r>
            <a:endParaRPr lang="da-DK" dirty="0">
              <a:solidFill>
                <a:srgbClr val="224284"/>
              </a:solidFill>
            </a:endParaRPr>
          </a:p>
        </p:txBody>
      </p:sp>
      <p:sp>
        <p:nvSpPr>
          <p:cNvPr id="12" name="Pladsholder til slidenummer 3">
            <a:extLst>
              <a:ext uri="{FF2B5EF4-FFF2-40B4-BE49-F238E27FC236}">
                <a16:creationId xmlns:a16="http://schemas.microsoft.com/office/drawing/2014/main" id="{37668584-8CBB-4B12-8072-412E8843172C}"/>
              </a:ext>
            </a:extLst>
          </p:cNvPr>
          <p:cNvSpPr txBox="1">
            <a:spLocks/>
          </p:cNvSpPr>
          <p:nvPr/>
        </p:nvSpPr>
        <p:spPr>
          <a:xfrm>
            <a:off x="10969259" y="6392982"/>
            <a:ext cx="664309" cy="29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da-DK"/>
            </a:defPPr>
            <a:lvl1pPr marL="0" algn="r" defTabSz="121917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7EC89C-17A0-4E64-A6D2-B825673CEEDF}" type="slidenum">
              <a:rPr lang="da-DK" smtClean="0"/>
              <a:pPr/>
              <a:t>34</a:t>
            </a:fld>
            <a:endParaRPr lang="da-DK" dirty="0"/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FEF851B5-F190-4E8E-A01E-6E3E491954CE}"/>
              </a:ext>
            </a:extLst>
          </p:cNvPr>
          <p:cNvSpPr txBox="1"/>
          <p:nvPr/>
        </p:nvSpPr>
        <p:spPr>
          <a:xfrm>
            <a:off x="538162" y="3752666"/>
            <a:ext cx="317680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>
                <a:solidFill>
                  <a:srgbClr val="224284"/>
                </a:solidFill>
              </a:rPr>
              <a:t>Indberet feriepenge for alle medarbejdere.</a:t>
            </a:r>
          </a:p>
          <a:p>
            <a:endParaRPr lang="da-DK" sz="1600" dirty="0">
              <a:solidFill>
                <a:srgbClr val="224284"/>
              </a:solidFill>
            </a:endParaRPr>
          </a:p>
          <a:p>
            <a:r>
              <a:rPr lang="da-DK" sz="1600" dirty="0">
                <a:solidFill>
                  <a:srgbClr val="224284"/>
                </a:solidFill>
              </a:rPr>
              <a:t>Nye regler for skat ved indberetning af feriepenge</a:t>
            </a:r>
            <a:br>
              <a:rPr lang="da-DK" sz="1600" dirty="0">
                <a:solidFill>
                  <a:srgbClr val="224284"/>
                </a:solidFill>
              </a:rPr>
            </a:br>
            <a:r>
              <a:rPr lang="da-DK" sz="1600" dirty="0">
                <a:solidFill>
                  <a:srgbClr val="224284"/>
                </a:solidFill>
              </a:rPr>
              <a:t>– også efter overgangsåret.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EBAEF1-BCDF-914B-A3C6-11F5A84CB156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B7EF60AC-E511-494E-99C8-56498C44AE56}"/>
              </a:ext>
            </a:extLst>
          </p:cNvPr>
          <p:cNvSpPr txBox="1"/>
          <p:nvPr/>
        </p:nvSpPr>
        <p:spPr>
          <a:xfrm>
            <a:off x="538162" y="2906876"/>
            <a:ext cx="3392824" cy="564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lang="da-DK" b="1" dirty="0">
                <a:solidFill>
                  <a:srgbClr val="224284"/>
                </a:solidFill>
              </a:rPr>
              <a:t>Overgangsåret begynder</a:t>
            </a: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3B50C870-17A9-ED49-875E-9EE365E02256}"/>
              </a:ext>
            </a:extLst>
          </p:cNvPr>
          <p:cNvSpPr txBox="1"/>
          <p:nvPr/>
        </p:nvSpPr>
        <p:spPr>
          <a:xfrm>
            <a:off x="1114023" y="1967575"/>
            <a:ext cx="2787579" cy="591719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noAutofit/>
          </a:bodyPr>
          <a:lstStyle/>
          <a:p>
            <a:pPr>
              <a:lnSpc>
                <a:spcPts val="2160"/>
              </a:lnSpc>
            </a:pPr>
            <a:r>
              <a:rPr lang="da-DK" sz="1800" dirty="0">
                <a:solidFill>
                  <a:srgbClr val="224284"/>
                </a:solidFill>
              </a:rPr>
              <a:t>1. September</a:t>
            </a:r>
          </a:p>
          <a:p>
            <a:pPr>
              <a:lnSpc>
                <a:spcPts val="2160"/>
              </a:lnSpc>
            </a:pPr>
            <a:r>
              <a:rPr lang="da-DK" sz="1800" dirty="0">
                <a:solidFill>
                  <a:srgbClr val="224284"/>
                </a:solidFill>
              </a:rPr>
              <a:t>2019</a:t>
            </a:r>
            <a:endParaRPr lang="da-DK" sz="1600" dirty="0">
              <a:solidFill>
                <a:srgbClr val="224284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450ED7-4A11-7F49-9870-22B1A28C8F36}"/>
              </a:ext>
            </a:extLst>
          </p:cNvPr>
          <p:cNvGrpSpPr/>
          <p:nvPr/>
        </p:nvGrpSpPr>
        <p:grpSpPr>
          <a:xfrm>
            <a:off x="563450" y="2004947"/>
            <a:ext cx="537694" cy="468314"/>
            <a:chOff x="518374" y="2089597"/>
            <a:chExt cx="499057" cy="43466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38E7A5-0AA9-114F-A20A-FDB8F2B4BB74}"/>
                </a:ext>
              </a:extLst>
            </p:cNvPr>
            <p:cNvSpPr/>
            <p:nvPr/>
          </p:nvSpPr>
          <p:spPr>
            <a:xfrm>
              <a:off x="518374" y="2137893"/>
              <a:ext cx="499057" cy="386366"/>
            </a:xfrm>
            <a:prstGeom prst="rect">
              <a:avLst/>
            </a:prstGeom>
            <a:noFill/>
            <a:ln w="22225">
              <a:solidFill>
                <a:srgbClr val="2242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CEC6422-5D5B-AC4C-A78D-9E837432937F}"/>
                </a:ext>
              </a:extLst>
            </p:cNvPr>
            <p:cNvSpPr/>
            <p:nvPr/>
          </p:nvSpPr>
          <p:spPr>
            <a:xfrm>
              <a:off x="569891" y="2089597"/>
              <a:ext cx="48296" cy="8693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242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993F75C-04FD-F94A-BFCD-017C3DF283FC}"/>
                </a:ext>
              </a:extLst>
            </p:cNvPr>
            <p:cNvSpPr/>
            <p:nvPr/>
          </p:nvSpPr>
          <p:spPr>
            <a:xfrm>
              <a:off x="742146" y="2089597"/>
              <a:ext cx="48296" cy="8693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242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99E802E-5773-3D4C-B000-9D3D8C47BE27}"/>
                </a:ext>
              </a:extLst>
            </p:cNvPr>
            <p:cNvSpPr/>
            <p:nvPr/>
          </p:nvSpPr>
          <p:spPr>
            <a:xfrm>
              <a:off x="914401" y="2089597"/>
              <a:ext cx="48296" cy="8693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242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7DB7D49-E410-E146-8ED1-00458F0FC3AF}"/>
                </a:ext>
              </a:extLst>
            </p:cNvPr>
            <p:cNvSpPr/>
            <p:nvPr/>
          </p:nvSpPr>
          <p:spPr>
            <a:xfrm>
              <a:off x="743754" y="2330884"/>
              <a:ext cx="48296" cy="468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242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993E70A-5175-DF4C-9F37-4016241B9AEB}"/>
                </a:ext>
              </a:extLst>
            </p:cNvPr>
            <p:cNvSpPr/>
            <p:nvPr/>
          </p:nvSpPr>
          <p:spPr>
            <a:xfrm>
              <a:off x="835516" y="2330884"/>
              <a:ext cx="48296" cy="468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242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98CD10-D8CB-2641-A6CD-1D5455EA1EDF}"/>
                </a:ext>
              </a:extLst>
            </p:cNvPr>
            <p:cNvSpPr/>
            <p:nvPr/>
          </p:nvSpPr>
          <p:spPr>
            <a:xfrm>
              <a:off x="927279" y="2330884"/>
              <a:ext cx="48296" cy="468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242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F59BC49-CAE0-D94B-8F1B-098D5CF0988E}"/>
                </a:ext>
              </a:extLst>
            </p:cNvPr>
            <p:cNvSpPr/>
            <p:nvPr/>
          </p:nvSpPr>
          <p:spPr>
            <a:xfrm>
              <a:off x="651992" y="2330884"/>
              <a:ext cx="48296" cy="468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242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4D2BEBD-90BA-864C-80BD-EC7A713D704D}"/>
                </a:ext>
              </a:extLst>
            </p:cNvPr>
            <p:cNvSpPr/>
            <p:nvPr/>
          </p:nvSpPr>
          <p:spPr>
            <a:xfrm>
              <a:off x="560230" y="2330884"/>
              <a:ext cx="48296" cy="468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242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ADF8719-374C-BA49-85B8-8A1DAF5F0D02}"/>
                </a:ext>
              </a:extLst>
            </p:cNvPr>
            <p:cNvSpPr/>
            <p:nvPr/>
          </p:nvSpPr>
          <p:spPr>
            <a:xfrm>
              <a:off x="743754" y="2237512"/>
              <a:ext cx="48296" cy="468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242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2608D5D-6B7E-AA49-B3B3-3CFCE391A9AF}"/>
                </a:ext>
              </a:extLst>
            </p:cNvPr>
            <p:cNvSpPr/>
            <p:nvPr/>
          </p:nvSpPr>
          <p:spPr>
            <a:xfrm>
              <a:off x="835516" y="2237512"/>
              <a:ext cx="48296" cy="468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242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9F55FB5-A4C1-C746-9E7C-2344EDF15B2B}"/>
                </a:ext>
              </a:extLst>
            </p:cNvPr>
            <p:cNvSpPr/>
            <p:nvPr/>
          </p:nvSpPr>
          <p:spPr>
            <a:xfrm>
              <a:off x="927279" y="2237512"/>
              <a:ext cx="48296" cy="468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242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5A3EDE6-CBDF-CD43-8FCF-64EC5D7AE099}"/>
                </a:ext>
              </a:extLst>
            </p:cNvPr>
            <p:cNvSpPr/>
            <p:nvPr/>
          </p:nvSpPr>
          <p:spPr>
            <a:xfrm>
              <a:off x="743754" y="2424256"/>
              <a:ext cx="48296" cy="468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242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515FA52-4243-2B45-8E81-ED1004D99884}"/>
                </a:ext>
              </a:extLst>
            </p:cNvPr>
            <p:cNvSpPr/>
            <p:nvPr/>
          </p:nvSpPr>
          <p:spPr>
            <a:xfrm>
              <a:off x="835516" y="2424256"/>
              <a:ext cx="48296" cy="468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242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FC00651-B717-6841-9D86-D474DF7EDAD6}"/>
                </a:ext>
              </a:extLst>
            </p:cNvPr>
            <p:cNvSpPr/>
            <p:nvPr/>
          </p:nvSpPr>
          <p:spPr>
            <a:xfrm>
              <a:off x="651992" y="2424256"/>
              <a:ext cx="48296" cy="468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242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C70B59E-707F-D84D-B161-9D336F969952}"/>
                </a:ext>
              </a:extLst>
            </p:cNvPr>
            <p:cNvSpPr/>
            <p:nvPr/>
          </p:nvSpPr>
          <p:spPr>
            <a:xfrm>
              <a:off x="560230" y="2424256"/>
              <a:ext cx="48296" cy="46800"/>
            </a:xfrm>
            <a:prstGeom prst="rect">
              <a:avLst/>
            </a:prstGeom>
            <a:solidFill>
              <a:srgbClr val="E6521D"/>
            </a:solidFill>
            <a:ln w="22225">
              <a:solidFill>
                <a:srgbClr val="E652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033E97C-AA3B-8E4A-8071-E2CDEB2ED383}"/>
              </a:ext>
            </a:extLst>
          </p:cNvPr>
          <p:cNvGrpSpPr/>
          <p:nvPr/>
        </p:nvGrpSpPr>
        <p:grpSpPr>
          <a:xfrm>
            <a:off x="4372377" y="1967575"/>
            <a:ext cx="3485681" cy="3016197"/>
            <a:chOff x="4372377" y="1967575"/>
            <a:chExt cx="3485681" cy="3016197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3C7E2AD3-0031-43B6-B748-DF7D021D872E}"/>
                </a:ext>
              </a:extLst>
            </p:cNvPr>
            <p:cNvSpPr txBox="1"/>
            <p:nvPr/>
          </p:nvSpPr>
          <p:spPr>
            <a:xfrm>
              <a:off x="4397698" y="2906876"/>
              <a:ext cx="3460360" cy="564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da-DK" b="1" dirty="0">
                  <a:solidFill>
                    <a:srgbClr val="224284"/>
                  </a:solidFill>
                </a:rPr>
                <a:t>Den nye ferielov begynder</a:t>
              </a:r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463ADC06-7DF7-403B-853C-907C8B29211C}"/>
                </a:ext>
              </a:extLst>
            </p:cNvPr>
            <p:cNvSpPr txBox="1"/>
            <p:nvPr/>
          </p:nvSpPr>
          <p:spPr>
            <a:xfrm>
              <a:off x="4397698" y="3752666"/>
              <a:ext cx="3244338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600" dirty="0">
                  <a:solidFill>
                    <a:srgbClr val="224284"/>
                  </a:solidFill>
                </a:rPr>
                <a:t>Nye frister for indberetning til Feriepengeinfo samt indberetning og indbetaling til FerieKonto.</a:t>
              </a:r>
            </a:p>
            <a:p>
              <a:endParaRPr lang="da-DK" sz="1600" dirty="0">
                <a:solidFill>
                  <a:srgbClr val="224284"/>
                </a:solidFill>
              </a:endParaRPr>
            </a:p>
            <a:p>
              <a:r>
                <a:rPr lang="da-DK" sz="1600" dirty="0">
                  <a:solidFill>
                    <a:srgbClr val="224284"/>
                  </a:solidFill>
                </a:rPr>
                <a:t>Ny indbetalingskanal til FerieKonto.</a:t>
              </a:r>
            </a:p>
          </p:txBody>
        </p:sp>
        <p:sp>
          <p:nvSpPr>
            <p:cNvPr id="36" name="TextBox 6">
              <a:extLst>
                <a:ext uri="{FF2B5EF4-FFF2-40B4-BE49-F238E27FC236}">
                  <a16:creationId xmlns:a16="http://schemas.microsoft.com/office/drawing/2014/main" id="{1905A296-6593-544C-858F-E4C899B1A39B}"/>
                </a:ext>
              </a:extLst>
            </p:cNvPr>
            <p:cNvSpPr txBox="1"/>
            <p:nvPr/>
          </p:nvSpPr>
          <p:spPr>
            <a:xfrm>
              <a:off x="4926169" y="1967575"/>
              <a:ext cx="2919156" cy="599339"/>
            </a:xfrm>
            <a:prstGeom prst="rect">
              <a:avLst/>
            </a:prstGeom>
            <a:noFill/>
          </p:spPr>
          <p:txBody>
            <a:bodyPr wrap="square" lIns="108000" tIns="0" rIns="0" bIns="0" rtlCol="0" anchor="ctr" anchorCtr="0">
              <a:noAutofit/>
            </a:bodyPr>
            <a:lstStyle/>
            <a:p>
              <a:pPr>
                <a:lnSpc>
                  <a:spcPts val="2160"/>
                </a:lnSpc>
              </a:pPr>
              <a:r>
                <a:rPr lang="da-DK" sz="1800" dirty="0">
                  <a:solidFill>
                    <a:srgbClr val="224284"/>
                  </a:solidFill>
                </a:rPr>
                <a:t>1. September</a:t>
              </a:r>
              <a:br>
                <a:rPr lang="da-DK" sz="1800" dirty="0">
                  <a:solidFill>
                    <a:srgbClr val="224284"/>
                  </a:solidFill>
                </a:rPr>
              </a:br>
              <a:r>
                <a:rPr lang="da-DK" sz="1800" dirty="0">
                  <a:solidFill>
                    <a:srgbClr val="224284"/>
                  </a:solidFill>
                </a:rPr>
                <a:t>2020</a:t>
              </a:r>
              <a:endParaRPr lang="da-DK" sz="1600" dirty="0">
                <a:solidFill>
                  <a:srgbClr val="224284"/>
                </a:solidFill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C7F94E1-D1A1-9444-9A40-4013C37E345E}"/>
                </a:ext>
              </a:extLst>
            </p:cNvPr>
            <p:cNvGrpSpPr/>
            <p:nvPr/>
          </p:nvGrpSpPr>
          <p:grpSpPr>
            <a:xfrm>
              <a:off x="4372377" y="2004947"/>
              <a:ext cx="537694" cy="468314"/>
              <a:chOff x="518374" y="2089597"/>
              <a:chExt cx="499057" cy="434662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A6FE172-6336-574E-B194-FCD36964F8D8}"/>
                  </a:ext>
                </a:extLst>
              </p:cNvPr>
              <p:cNvSpPr/>
              <p:nvPr/>
            </p:nvSpPr>
            <p:spPr>
              <a:xfrm>
                <a:off x="518374" y="2137893"/>
                <a:ext cx="499057" cy="386366"/>
              </a:xfrm>
              <a:prstGeom prst="rect">
                <a:avLst/>
              </a:prstGeom>
              <a:noFill/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2B8625D-E0A8-EC40-8F92-A39C139583AA}"/>
                  </a:ext>
                </a:extLst>
              </p:cNvPr>
              <p:cNvSpPr/>
              <p:nvPr/>
            </p:nvSpPr>
            <p:spPr>
              <a:xfrm>
                <a:off x="569891" y="2089597"/>
                <a:ext cx="48296" cy="86932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1276354-B6E3-414D-B15C-D8111D44C309}"/>
                  </a:ext>
                </a:extLst>
              </p:cNvPr>
              <p:cNvSpPr/>
              <p:nvPr/>
            </p:nvSpPr>
            <p:spPr>
              <a:xfrm>
                <a:off x="742146" y="2089597"/>
                <a:ext cx="48296" cy="86932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C85AF19-9018-FB4F-868F-CE213E117E9B}"/>
                  </a:ext>
                </a:extLst>
              </p:cNvPr>
              <p:cNvSpPr/>
              <p:nvPr/>
            </p:nvSpPr>
            <p:spPr>
              <a:xfrm>
                <a:off x="914401" y="2089597"/>
                <a:ext cx="48296" cy="86932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71028FC-974A-624E-BFD7-0D3717C4292D}"/>
                  </a:ext>
                </a:extLst>
              </p:cNvPr>
              <p:cNvSpPr/>
              <p:nvPr/>
            </p:nvSpPr>
            <p:spPr>
              <a:xfrm>
                <a:off x="743754" y="2330884"/>
                <a:ext cx="48296" cy="468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EEE16BC-07F9-0F46-95C3-842878E0FB31}"/>
                  </a:ext>
                </a:extLst>
              </p:cNvPr>
              <p:cNvSpPr/>
              <p:nvPr/>
            </p:nvSpPr>
            <p:spPr>
              <a:xfrm>
                <a:off x="835516" y="2330884"/>
                <a:ext cx="48296" cy="468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A8BD89E-64D1-F740-A0D7-CA0AEE983AA7}"/>
                  </a:ext>
                </a:extLst>
              </p:cNvPr>
              <p:cNvSpPr/>
              <p:nvPr/>
            </p:nvSpPr>
            <p:spPr>
              <a:xfrm>
                <a:off x="927279" y="2330884"/>
                <a:ext cx="48296" cy="468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4C1DA9B-8CC2-0A40-8DF8-B130472D8AFE}"/>
                  </a:ext>
                </a:extLst>
              </p:cNvPr>
              <p:cNvSpPr/>
              <p:nvPr/>
            </p:nvSpPr>
            <p:spPr>
              <a:xfrm>
                <a:off x="651992" y="2330884"/>
                <a:ext cx="48296" cy="468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55B4AFC-E5CF-FB41-A199-606EF1AED81D}"/>
                  </a:ext>
                </a:extLst>
              </p:cNvPr>
              <p:cNvSpPr/>
              <p:nvPr/>
            </p:nvSpPr>
            <p:spPr>
              <a:xfrm>
                <a:off x="560230" y="2330884"/>
                <a:ext cx="48296" cy="468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8AADD2F-B47A-B340-96DD-02F4BD1B7575}"/>
                  </a:ext>
                </a:extLst>
              </p:cNvPr>
              <p:cNvSpPr/>
              <p:nvPr/>
            </p:nvSpPr>
            <p:spPr>
              <a:xfrm>
                <a:off x="743754" y="2237512"/>
                <a:ext cx="48296" cy="468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FDBAB2A-44BE-4E49-AEE2-EA0AB105E765}"/>
                  </a:ext>
                </a:extLst>
              </p:cNvPr>
              <p:cNvSpPr/>
              <p:nvPr/>
            </p:nvSpPr>
            <p:spPr>
              <a:xfrm>
                <a:off x="835516" y="2237512"/>
                <a:ext cx="48296" cy="468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6AE9E0A-3B9F-9145-B2BD-00E46410ADB8}"/>
                  </a:ext>
                </a:extLst>
              </p:cNvPr>
              <p:cNvSpPr/>
              <p:nvPr/>
            </p:nvSpPr>
            <p:spPr>
              <a:xfrm>
                <a:off x="927279" y="2237512"/>
                <a:ext cx="48296" cy="468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8F7F4B3-BF0D-8744-AF16-AABC093AB583}"/>
                  </a:ext>
                </a:extLst>
              </p:cNvPr>
              <p:cNvSpPr/>
              <p:nvPr/>
            </p:nvSpPr>
            <p:spPr>
              <a:xfrm>
                <a:off x="743754" y="2424256"/>
                <a:ext cx="48296" cy="468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8A0DD89-AF59-454B-9649-38F538F467E3}"/>
                  </a:ext>
                </a:extLst>
              </p:cNvPr>
              <p:cNvSpPr/>
              <p:nvPr/>
            </p:nvSpPr>
            <p:spPr>
              <a:xfrm>
                <a:off x="835516" y="2424256"/>
                <a:ext cx="48296" cy="468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ADBD3BD-8E65-0E4F-A5DF-8EDE7206535F}"/>
                  </a:ext>
                </a:extLst>
              </p:cNvPr>
              <p:cNvSpPr/>
              <p:nvPr/>
            </p:nvSpPr>
            <p:spPr>
              <a:xfrm>
                <a:off x="651992" y="2424256"/>
                <a:ext cx="48296" cy="468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7F8432F-613E-8A41-B7B9-C3482A9AB108}"/>
                  </a:ext>
                </a:extLst>
              </p:cNvPr>
              <p:cNvSpPr/>
              <p:nvPr/>
            </p:nvSpPr>
            <p:spPr>
              <a:xfrm>
                <a:off x="560230" y="2424256"/>
                <a:ext cx="48296" cy="46800"/>
              </a:xfrm>
              <a:prstGeom prst="rect">
                <a:avLst/>
              </a:prstGeom>
              <a:solidFill>
                <a:srgbClr val="E6521D"/>
              </a:solidFill>
              <a:ln w="22225">
                <a:solidFill>
                  <a:srgbClr val="E652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D917F04-D56E-F445-A77F-78274454EBD2}"/>
              </a:ext>
            </a:extLst>
          </p:cNvPr>
          <p:cNvGrpSpPr/>
          <p:nvPr/>
        </p:nvGrpSpPr>
        <p:grpSpPr>
          <a:xfrm>
            <a:off x="8490397" y="1967575"/>
            <a:ext cx="3416257" cy="2613459"/>
            <a:chOff x="8490397" y="1967575"/>
            <a:chExt cx="3416257" cy="2613459"/>
          </a:xfrm>
        </p:grpSpPr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5256E371-203C-47F9-B2A0-E746B9AEC2B3}"/>
                </a:ext>
              </a:extLst>
            </p:cNvPr>
            <p:cNvSpPr txBox="1"/>
            <p:nvPr/>
          </p:nvSpPr>
          <p:spPr>
            <a:xfrm>
              <a:off x="8526196" y="2906876"/>
              <a:ext cx="3024336" cy="564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da-DK" b="1" dirty="0">
                  <a:solidFill>
                    <a:srgbClr val="224284"/>
                  </a:solidFill>
                </a:rPr>
                <a:t>Frist for indberetning</a:t>
              </a:r>
            </a:p>
          </p:txBody>
        </p:sp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31B0CFFE-D2F9-422A-B348-B8E3DED03B28}"/>
                </a:ext>
              </a:extLst>
            </p:cNvPr>
            <p:cNvSpPr txBox="1"/>
            <p:nvPr/>
          </p:nvSpPr>
          <p:spPr>
            <a:xfrm>
              <a:off x="8526197" y="3752666"/>
              <a:ext cx="3024336" cy="8283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da-DK" sz="1600" dirty="0">
                  <a:solidFill>
                    <a:srgbClr val="224284"/>
                  </a:solidFill>
                </a:rPr>
                <a:t>Frist for indberetning for overgangsåret til Lønmodtagernes Feriemidler. </a:t>
              </a:r>
            </a:p>
          </p:txBody>
        </p:sp>
        <p:sp>
          <p:nvSpPr>
            <p:cNvPr id="37" name="TextBox 6">
              <a:extLst>
                <a:ext uri="{FF2B5EF4-FFF2-40B4-BE49-F238E27FC236}">
                  <a16:creationId xmlns:a16="http://schemas.microsoft.com/office/drawing/2014/main" id="{9E09025C-E20E-0E4E-84D5-E04973E339B7}"/>
                </a:ext>
              </a:extLst>
            </p:cNvPr>
            <p:cNvSpPr txBox="1"/>
            <p:nvPr/>
          </p:nvSpPr>
          <p:spPr>
            <a:xfrm>
              <a:off x="9047408" y="1967575"/>
              <a:ext cx="2859246" cy="576479"/>
            </a:xfrm>
            <a:prstGeom prst="rect">
              <a:avLst/>
            </a:prstGeom>
            <a:noFill/>
          </p:spPr>
          <p:txBody>
            <a:bodyPr wrap="square" lIns="108000" tIns="0" rIns="0" bIns="0" rtlCol="0" anchor="ctr" anchorCtr="0">
              <a:noAutofit/>
            </a:bodyPr>
            <a:lstStyle/>
            <a:p>
              <a:pPr>
                <a:lnSpc>
                  <a:spcPts val="2160"/>
                </a:lnSpc>
              </a:pPr>
              <a:r>
                <a:rPr lang="da-DK" sz="1800" dirty="0">
                  <a:solidFill>
                    <a:srgbClr val="224284"/>
                  </a:solidFill>
                </a:rPr>
                <a:t>31. December</a:t>
              </a:r>
              <a:br>
                <a:rPr lang="da-DK" sz="1800" dirty="0">
                  <a:solidFill>
                    <a:srgbClr val="224284"/>
                  </a:solidFill>
                </a:rPr>
              </a:br>
              <a:r>
                <a:rPr lang="da-DK" sz="1800" dirty="0">
                  <a:solidFill>
                    <a:srgbClr val="224284"/>
                  </a:solidFill>
                </a:rPr>
                <a:t>2020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2850184-4733-B246-A8B6-D68A417C4CAB}"/>
                </a:ext>
              </a:extLst>
            </p:cNvPr>
            <p:cNvGrpSpPr/>
            <p:nvPr/>
          </p:nvGrpSpPr>
          <p:grpSpPr>
            <a:xfrm>
              <a:off x="8490397" y="2004947"/>
              <a:ext cx="537694" cy="468314"/>
              <a:chOff x="518374" y="2089597"/>
              <a:chExt cx="499057" cy="434662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4D0066C4-EF0F-0744-B719-7C59E715FCC2}"/>
                  </a:ext>
                </a:extLst>
              </p:cNvPr>
              <p:cNvSpPr/>
              <p:nvPr/>
            </p:nvSpPr>
            <p:spPr>
              <a:xfrm>
                <a:off x="518374" y="2137893"/>
                <a:ext cx="499057" cy="386366"/>
              </a:xfrm>
              <a:prstGeom prst="rect">
                <a:avLst/>
              </a:prstGeom>
              <a:noFill/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AB33B6E-51A6-9E4B-97EB-2D1FFD81D458}"/>
                  </a:ext>
                </a:extLst>
              </p:cNvPr>
              <p:cNvSpPr/>
              <p:nvPr/>
            </p:nvSpPr>
            <p:spPr>
              <a:xfrm>
                <a:off x="569891" y="2089597"/>
                <a:ext cx="48296" cy="86932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E2658A0-6E83-FF49-A08D-47EF8FE9DD77}"/>
                  </a:ext>
                </a:extLst>
              </p:cNvPr>
              <p:cNvSpPr/>
              <p:nvPr/>
            </p:nvSpPr>
            <p:spPr>
              <a:xfrm>
                <a:off x="742146" y="2089597"/>
                <a:ext cx="48296" cy="86932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C3E1FAC-1744-ED44-891B-CE6747ADB5FB}"/>
                  </a:ext>
                </a:extLst>
              </p:cNvPr>
              <p:cNvSpPr/>
              <p:nvPr/>
            </p:nvSpPr>
            <p:spPr>
              <a:xfrm>
                <a:off x="914401" y="2089597"/>
                <a:ext cx="48296" cy="86932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86EC553-4E23-F34D-B6C8-C5D0E837C887}"/>
                  </a:ext>
                </a:extLst>
              </p:cNvPr>
              <p:cNvSpPr/>
              <p:nvPr/>
            </p:nvSpPr>
            <p:spPr>
              <a:xfrm>
                <a:off x="743754" y="2330884"/>
                <a:ext cx="48296" cy="468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626EF19-653F-C744-8957-BEDDB8BBCF6F}"/>
                  </a:ext>
                </a:extLst>
              </p:cNvPr>
              <p:cNvSpPr/>
              <p:nvPr/>
            </p:nvSpPr>
            <p:spPr>
              <a:xfrm>
                <a:off x="835516" y="2330884"/>
                <a:ext cx="48296" cy="468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71078D-7118-1C48-BD9F-7A1BBF93FE3A}"/>
                  </a:ext>
                </a:extLst>
              </p:cNvPr>
              <p:cNvSpPr/>
              <p:nvPr/>
            </p:nvSpPr>
            <p:spPr>
              <a:xfrm>
                <a:off x="927279" y="2330884"/>
                <a:ext cx="48296" cy="468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BC0DFDC-C5AF-924B-ACDE-EAF01839901F}"/>
                  </a:ext>
                </a:extLst>
              </p:cNvPr>
              <p:cNvSpPr/>
              <p:nvPr/>
            </p:nvSpPr>
            <p:spPr>
              <a:xfrm>
                <a:off x="651992" y="2330884"/>
                <a:ext cx="48296" cy="468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91F1E12-445A-3C44-B6A1-0D8336F15C7F}"/>
                  </a:ext>
                </a:extLst>
              </p:cNvPr>
              <p:cNvSpPr/>
              <p:nvPr/>
            </p:nvSpPr>
            <p:spPr>
              <a:xfrm>
                <a:off x="560230" y="2330884"/>
                <a:ext cx="48296" cy="468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04F9E9A-45D0-194F-B1E4-934E923CC443}"/>
                  </a:ext>
                </a:extLst>
              </p:cNvPr>
              <p:cNvSpPr/>
              <p:nvPr/>
            </p:nvSpPr>
            <p:spPr>
              <a:xfrm>
                <a:off x="743754" y="2237512"/>
                <a:ext cx="48296" cy="468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BB27B0C-A479-0940-9898-05160E1634F0}"/>
                  </a:ext>
                </a:extLst>
              </p:cNvPr>
              <p:cNvSpPr/>
              <p:nvPr/>
            </p:nvSpPr>
            <p:spPr>
              <a:xfrm>
                <a:off x="835516" y="2237512"/>
                <a:ext cx="48296" cy="468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4B0A624-B3C9-5941-8919-072765C8F833}"/>
                  </a:ext>
                </a:extLst>
              </p:cNvPr>
              <p:cNvSpPr/>
              <p:nvPr/>
            </p:nvSpPr>
            <p:spPr>
              <a:xfrm>
                <a:off x="927279" y="2237512"/>
                <a:ext cx="48296" cy="468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E52DDEC-4E44-F74F-8054-9325A5094A53}"/>
                  </a:ext>
                </a:extLst>
              </p:cNvPr>
              <p:cNvSpPr/>
              <p:nvPr/>
            </p:nvSpPr>
            <p:spPr>
              <a:xfrm>
                <a:off x="743754" y="2424256"/>
                <a:ext cx="48296" cy="468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1C76079-1102-E645-ABA1-84206D1427B2}"/>
                  </a:ext>
                </a:extLst>
              </p:cNvPr>
              <p:cNvSpPr/>
              <p:nvPr/>
            </p:nvSpPr>
            <p:spPr>
              <a:xfrm>
                <a:off x="835516" y="2424256"/>
                <a:ext cx="48296" cy="46800"/>
              </a:xfrm>
              <a:prstGeom prst="rect">
                <a:avLst/>
              </a:prstGeom>
              <a:solidFill>
                <a:srgbClr val="E6521D"/>
              </a:solidFill>
              <a:ln w="22225">
                <a:solidFill>
                  <a:srgbClr val="E652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1092F27-AE73-C34A-B3B9-B1588896AF86}"/>
                  </a:ext>
                </a:extLst>
              </p:cNvPr>
              <p:cNvSpPr/>
              <p:nvPr/>
            </p:nvSpPr>
            <p:spPr>
              <a:xfrm>
                <a:off x="651992" y="2424256"/>
                <a:ext cx="48296" cy="468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E0C972D-F72E-E245-AA60-EAFFBE20851D}"/>
                  </a:ext>
                </a:extLst>
              </p:cNvPr>
              <p:cNvSpPr/>
              <p:nvPr/>
            </p:nvSpPr>
            <p:spPr>
              <a:xfrm>
                <a:off x="560230" y="2424256"/>
                <a:ext cx="48296" cy="46800"/>
              </a:xfrm>
              <a:prstGeom prst="rect">
                <a:avLst/>
              </a:prstGeom>
              <a:noFill/>
              <a:ln w="22225">
                <a:solidFill>
                  <a:srgbClr val="224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46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311347B-EC13-534A-8F60-5ACC22CE1696}"/>
              </a:ext>
            </a:extLst>
          </p:cNvPr>
          <p:cNvSpPr/>
          <p:nvPr/>
        </p:nvSpPr>
        <p:spPr>
          <a:xfrm>
            <a:off x="-1" y="0"/>
            <a:ext cx="12190413" cy="6859588"/>
          </a:xfrm>
          <a:prstGeom prst="rect">
            <a:avLst/>
          </a:prstGeom>
          <a:solidFill>
            <a:srgbClr val="14438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D2710-D59A-A34D-9FA1-1A03A664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chemeClr val="bg1"/>
                </a:solidFill>
              </a:rPr>
              <a:pPr/>
              <a:t>35</a:t>
            </a:fld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807BCB-AF40-B646-BF75-A8562963D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02" y="693490"/>
            <a:ext cx="5472608" cy="54726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072684-1730-6349-AA60-27F55878DB26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chemeClr val="bg1"/>
                </a:solidFill>
                <a:latin typeface="Avenir Black" panose="02000503020000020003" pitchFamily="2" charset="0"/>
              </a:rPr>
              <a:t>Ny Ferielov</a:t>
            </a:r>
          </a:p>
        </p:txBody>
      </p:sp>
    </p:spTree>
    <p:extLst>
      <p:ext uri="{BB962C8B-B14F-4D97-AF65-F5344CB8AC3E}">
        <p14:creationId xmlns:p14="http://schemas.microsoft.com/office/powerpoint/2010/main" val="3743257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311347B-EC13-534A-8F60-5ACC22CE1696}"/>
              </a:ext>
            </a:extLst>
          </p:cNvPr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14438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D2710-D59A-A34D-9FA1-1A03A664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chemeClr val="bg1"/>
                </a:solidFill>
              </a:rPr>
              <a:pPr/>
              <a:t>36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072684-1730-6349-AA60-27F55878DB26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chemeClr val="bg1"/>
                </a:solidFill>
                <a:latin typeface="Avenir Black" panose="02000503020000020003" pitchFamily="2" charset="0"/>
              </a:rPr>
              <a:t>Ny Ferielov</a:t>
            </a:r>
          </a:p>
        </p:txBody>
      </p:sp>
      <p:pic>
        <p:nvPicPr>
          <p:cNvPr id="7" name="Picture 25">
            <a:extLst>
              <a:ext uri="{FF2B5EF4-FFF2-40B4-BE49-F238E27FC236}">
                <a16:creationId xmlns:a16="http://schemas.microsoft.com/office/drawing/2014/main" id="{87D23630-2969-4A98-A38A-7AB9F3840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6" y="1294314"/>
            <a:ext cx="2592288" cy="28555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A78C3EE-9FDF-47B7-AFBA-D320E31C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958" y="975079"/>
            <a:ext cx="7576145" cy="4392488"/>
          </a:xfrm>
        </p:spPr>
        <p:txBody>
          <a:bodyPr/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Virk.dk/</a:t>
            </a:r>
            <a:r>
              <a:rPr lang="da-DK" dirty="0" err="1">
                <a:solidFill>
                  <a:schemeClr val="bg1"/>
                </a:solidFill>
              </a:rPr>
              <a:t>loenmodtagernes</a:t>
            </a:r>
            <a:r>
              <a:rPr lang="da-DK" dirty="0">
                <a:solidFill>
                  <a:schemeClr val="bg1"/>
                </a:solidFill>
              </a:rPr>
              <a:t>-feriemidler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Borger.dk/</a:t>
            </a:r>
            <a:r>
              <a:rPr lang="da-DK" dirty="0" err="1">
                <a:solidFill>
                  <a:schemeClr val="bg1"/>
                </a:solidFill>
              </a:rPr>
              <a:t>loenmodtagernes</a:t>
            </a:r>
            <a:r>
              <a:rPr lang="da-DK" dirty="0">
                <a:solidFill>
                  <a:schemeClr val="bg1"/>
                </a:solidFill>
              </a:rPr>
              <a:t>-feriemidler</a:t>
            </a:r>
            <a:br>
              <a:rPr lang="da-DK" dirty="0">
                <a:solidFill>
                  <a:schemeClr val="bg1"/>
                </a:solidFill>
              </a:rPr>
            </a:b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Virk.dk/feriepengeinfo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Borger.dk/feriepengeinfo</a:t>
            </a:r>
            <a:br>
              <a:rPr lang="da-DK" dirty="0">
                <a:solidFill>
                  <a:schemeClr val="bg1"/>
                </a:solidFill>
              </a:rPr>
            </a:b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Virk.dk/feriekonto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Borger.dk/feriekonto</a:t>
            </a:r>
          </a:p>
        </p:txBody>
      </p:sp>
    </p:spTree>
    <p:extLst>
      <p:ext uri="{BB962C8B-B14F-4D97-AF65-F5344CB8AC3E}">
        <p14:creationId xmlns:p14="http://schemas.microsoft.com/office/powerpoint/2010/main" val="1630627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311347B-EC13-534A-8F60-5ACC22CE1696}"/>
              </a:ext>
            </a:extLst>
          </p:cNvPr>
          <p:cNvSpPr/>
          <p:nvPr/>
        </p:nvSpPr>
        <p:spPr>
          <a:xfrm>
            <a:off x="-1" y="0"/>
            <a:ext cx="12190413" cy="6859588"/>
          </a:xfrm>
          <a:prstGeom prst="rect">
            <a:avLst/>
          </a:prstGeom>
          <a:solidFill>
            <a:srgbClr val="14438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2AFB7E-6369-E840-A00F-8E342254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678" y="945517"/>
            <a:ext cx="4248472" cy="1186557"/>
          </a:xfrm>
        </p:spPr>
        <p:txBody>
          <a:bodyPr/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Virk.dk/</a:t>
            </a:r>
            <a:r>
              <a:rPr lang="da-DK" dirty="0" err="1">
                <a:solidFill>
                  <a:schemeClr val="bg1"/>
                </a:solidFill>
              </a:rPr>
              <a:t>ny-ferielov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Borger.dk/</a:t>
            </a:r>
            <a:r>
              <a:rPr lang="da-DK" dirty="0" err="1">
                <a:solidFill>
                  <a:schemeClr val="bg1"/>
                </a:solidFill>
              </a:rPr>
              <a:t>ny-ferielov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D2710-D59A-A34D-9FA1-1A03A664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chemeClr val="bg1"/>
                </a:solidFill>
              </a:rPr>
              <a:pPr/>
              <a:t>37</a:t>
            </a:fld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01D6B79-5B68-F84A-9288-7CB8F5BFB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868" y="2420116"/>
            <a:ext cx="2235597" cy="20897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7AA35A6-F864-A44A-BC89-6C64443B3997}"/>
              </a:ext>
            </a:extLst>
          </p:cNvPr>
          <p:cNvSpPr txBox="1">
            <a:spLocks/>
          </p:cNvSpPr>
          <p:nvPr/>
        </p:nvSpPr>
        <p:spPr>
          <a:xfrm>
            <a:off x="6311229" y="945517"/>
            <a:ext cx="4320481" cy="76894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7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sz="3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>
                <a:solidFill>
                  <a:schemeClr val="bg1"/>
                </a:solidFill>
              </a:rPr>
              <a:t>Nyhedsbreve fra FerieKonto og Feriepengeinfo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E06E53-2AFE-D047-AF14-9F585C2CD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36" y="1922601"/>
            <a:ext cx="3084828" cy="30848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F44C5A6-3D81-0D40-A31E-92FF13ED193F}"/>
              </a:ext>
            </a:extLst>
          </p:cNvPr>
          <p:cNvGrpSpPr/>
          <p:nvPr/>
        </p:nvGrpSpPr>
        <p:grpSpPr>
          <a:xfrm>
            <a:off x="3562064" y="5662042"/>
            <a:ext cx="5066284" cy="303213"/>
            <a:chOff x="1702718" y="5590034"/>
            <a:chExt cx="8670009" cy="518893"/>
          </a:xfrm>
        </p:grpSpPr>
        <p:pic>
          <p:nvPicPr>
            <p:cNvPr id="15" name="Content Placeholder 20">
              <a:extLst>
                <a:ext uri="{FF2B5EF4-FFF2-40B4-BE49-F238E27FC236}">
                  <a16:creationId xmlns:a16="http://schemas.microsoft.com/office/drawing/2014/main" id="{58BB6DA6-EEAA-7044-99FB-3B1F1AE5F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718" y="5714085"/>
              <a:ext cx="2084845" cy="27244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4C076E3-69E2-A040-ABBA-5389989AA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260" y="5707023"/>
              <a:ext cx="2880989" cy="35150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E6E2AA4-A426-3248-B1E4-121A50FA1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430" y="5590034"/>
              <a:ext cx="2261297" cy="518893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0FAB7C-74D9-BA4D-BF99-E702233D20B4}"/>
              </a:ext>
            </a:extLst>
          </p:cNvPr>
          <p:cNvCxnSpPr>
            <a:cxnSpLocks/>
          </p:cNvCxnSpPr>
          <p:nvPr/>
        </p:nvCxnSpPr>
        <p:spPr>
          <a:xfrm>
            <a:off x="6095206" y="981522"/>
            <a:ext cx="0" cy="3744416"/>
          </a:xfrm>
          <a:prstGeom prst="line">
            <a:avLst/>
          </a:prstGeom>
          <a:ln w="12700">
            <a:solidFill>
              <a:srgbClr val="25A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A061E3-9813-F449-8432-DC87E5E17C1A}"/>
              </a:ext>
            </a:extLst>
          </p:cNvPr>
          <p:cNvCxnSpPr>
            <a:cxnSpLocks/>
          </p:cNvCxnSpPr>
          <p:nvPr/>
        </p:nvCxnSpPr>
        <p:spPr>
          <a:xfrm>
            <a:off x="730610" y="5374010"/>
            <a:ext cx="10729192" cy="0"/>
          </a:xfrm>
          <a:prstGeom prst="line">
            <a:avLst/>
          </a:prstGeom>
          <a:ln w="12700">
            <a:solidFill>
              <a:srgbClr val="25A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1EA2162-3520-9A48-80C9-B44B34712994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chemeClr val="bg1"/>
                </a:solidFill>
                <a:latin typeface="Avenir Black" panose="02000503020000020003" pitchFamily="2" charset="0"/>
              </a:rPr>
              <a:t>Ny Ferielov</a:t>
            </a:r>
          </a:p>
        </p:txBody>
      </p:sp>
    </p:spTree>
    <p:extLst>
      <p:ext uri="{BB962C8B-B14F-4D97-AF65-F5344CB8AC3E}">
        <p14:creationId xmlns:p14="http://schemas.microsoft.com/office/powerpoint/2010/main" val="89091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7B16ED85-D8A1-0B44-ACCA-8D716C4E91DF}"/>
              </a:ext>
            </a:extLst>
          </p:cNvPr>
          <p:cNvSpPr/>
          <p:nvPr/>
        </p:nvSpPr>
        <p:spPr>
          <a:xfrm>
            <a:off x="-1381" y="1"/>
            <a:ext cx="12190413" cy="6859587"/>
          </a:xfrm>
          <a:prstGeom prst="rect">
            <a:avLst/>
          </a:prstGeom>
          <a:solidFill>
            <a:srgbClr val="25A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9" name="TextBox 118"/>
          <p:cNvSpPr txBox="1"/>
          <p:nvPr/>
        </p:nvSpPr>
        <p:spPr>
          <a:xfrm>
            <a:off x="7269071" y="2363026"/>
            <a:ext cx="1850471" cy="1001425"/>
          </a:xfrm>
          <a:prstGeom prst="rect">
            <a:avLst/>
          </a:prstGeom>
          <a:noFill/>
          <a:ln w="6350">
            <a:noFill/>
          </a:ln>
        </p:spPr>
        <p:txBody>
          <a:bodyPr wrap="square" lIns="72000" tIns="72000" rIns="72000" bIns="0" rtlCol="0" anchor="t" anchorCtr="0">
            <a:noAutofit/>
          </a:bodyPr>
          <a:lstStyle/>
          <a:p>
            <a:r>
              <a:rPr lang="da-DK" sz="1100" dirty="0">
                <a:solidFill>
                  <a:schemeClr val="bg1"/>
                </a:solidFill>
              </a:rPr>
              <a:t>Ny ferielov, 1. september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466222" y="2363026"/>
            <a:ext cx="1802850" cy="1001425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lIns="72000" tIns="72000" rIns="72000" bIns="0" rtlCol="0" anchor="t" anchorCtr="0">
            <a:noAutofit/>
          </a:bodyPr>
          <a:lstStyle/>
          <a:p>
            <a:pPr algn="ctr"/>
            <a:r>
              <a:rPr lang="da-DK" sz="1100" dirty="0">
                <a:solidFill>
                  <a:schemeClr val="bg1"/>
                </a:solidFill>
              </a:rPr>
              <a:t>Overgangsår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Overgangen til den nye ferielov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12" name="TextBox 11"/>
          <p:cNvSpPr txBox="1"/>
          <p:nvPr/>
        </p:nvSpPr>
        <p:spPr>
          <a:xfrm>
            <a:off x="2500597" y="2704589"/>
            <a:ext cx="1800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100" b="1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00597" y="3021822"/>
            <a:ext cx="1800000" cy="360000"/>
          </a:xfrm>
          <a:prstGeom prst="rect">
            <a:avLst/>
          </a:prstGeom>
          <a:solidFill>
            <a:srgbClr val="224284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r>
              <a:rPr lang="da-DK" sz="1100" dirty="0">
                <a:solidFill>
                  <a:schemeClr val="bg1"/>
                </a:solidFill>
              </a:rPr>
              <a:t>1. januar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9026" y="3021822"/>
            <a:ext cx="1352514" cy="34262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a-DK" sz="1100" b="1" dirty="0">
                <a:solidFill>
                  <a:srgbClr val="224284"/>
                </a:solidFill>
              </a:rPr>
              <a:t>Ferieoptjening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98516" y="2704589"/>
            <a:ext cx="1800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1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98516" y="3021822"/>
            <a:ext cx="1800000" cy="360000"/>
          </a:xfrm>
          <a:prstGeom prst="rect">
            <a:avLst/>
          </a:prstGeom>
          <a:solidFill>
            <a:srgbClr val="305B99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r>
              <a:rPr lang="da-DK" sz="1100" dirty="0">
                <a:solidFill>
                  <a:schemeClr val="bg1"/>
                </a:solidFill>
              </a:rPr>
              <a:t>1. januar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3826" y="2704589"/>
            <a:ext cx="1800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100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69220" y="3021822"/>
            <a:ext cx="2424606" cy="360000"/>
          </a:xfrm>
          <a:prstGeom prst="rect">
            <a:avLst/>
          </a:prstGeom>
          <a:solidFill>
            <a:srgbClr val="E6521D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r>
              <a:rPr lang="da-DK" sz="1100" dirty="0">
                <a:solidFill>
                  <a:schemeClr val="bg1"/>
                </a:solidFill>
              </a:rPr>
              <a:t>1. september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96706" y="2709606"/>
            <a:ext cx="1800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100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69072" y="3021822"/>
            <a:ext cx="2427634" cy="360000"/>
          </a:xfrm>
          <a:prstGeom prst="rect">
            <a:avLst/>
          </a:prstGeom>
          <a:solidFill>
            <a:srgbClr val="4885BE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endParaRPr lang="da-DK" sz="11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699557" y="2704589"/>
            <a:ext cx="1800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1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45" name="Pentagon 44"/>
          <p:cNvSpPr/>
          <p:nvPr/>
        </p:nvSpPr>
        <p:spPr>
          <a:xfrm>
            <a:off x="9084772" y="3020845"/>
            <a:ext cx="1821838" cy="360000"/>
          </a:xfrm>
          <a:prstGeom prst="homePlate">
            <a:avLst>
              <a:gd name="adj" fmla="val 31527"/>
            </a:avLst>
          </a:prstGeom>
          <a:solidFill>
            <a:srgbClr val="B2D8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lvl="0"/>
            <a:endParaRPr lang="da-DK" sz="1100" dirty="0">
              <a:solidFill>
                <a:srgbClr val="22428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03380" y="5006925"/>
            <a:ext cx="789091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000" dirty="0">
                <a:solidFill>
                  <a:schemeClr val="bg1"/>
                </a:solidFill>
              </a:rPr>
              <a:t>1. januar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489684" y="2734362"/>
            <a:ext cx="0" cy="2214266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424100" y="3651891"/>
            <a:ext cx="1352514" cy="36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a-DK" sz="1100" b="1" dirty="0">
                <a:solidFill>
                  <a:srgbClr val="224284"/>
                </a:solidFill>
              </a:rPr>
              <a:t>Ferieafholdelse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883773" y="3651891"/>
            <a:ext cx="1771368" cy="360000"/>
          </a:xfrm>
          <a:prstGeom prst="rect">
            <a:avLst/>
          </a:prstGeom>
          <a:solidFill>
            <a:srgbClr val="224284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r>
              <a:rPr lang="da-DK" sz="1100" dirty="0">
                <a:solidFill>
                  <a:schemeClr val="bg1"/>
                </a:solidFill>
              </a:rPr>
              <a:t>1. maj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653546" y="3651891"/>
            <a:ext cx="768860" cy="360000"/>
          </a:xfrm>
          <a:prstGeom prst="rect">
            <a:avLst/>
          </a:prstGeom>
          <a:solidFill>
            <a:srgbClr val="305B99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r>
              <a:rPr lang="da-DK" sz="1100" dirty="0">
                <a:solidFill>
                  <a:schemeClr val="bg1"/>
                </a:solidFill>
              </a:rPr>
              <a:t>1. maj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275842" y="4013885"/>
            <a:ext cx="2420863" cy="360000"/>
          </a:xfrm>
          <a:prstGeom prst="rect">
            <a:avLst/>
          </a:prstGeom>
          <a:solidFill>
            <a:srgbClr val="4885BE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endParaRPr lang="da-DK" sz="1100" dirty="0">
              <a:solidFill>
                <a:schemeClr val="bg1"/>
              </a:solidFill>
              <a:effectLst/>
            </a:endParaRPr>
          </a:p>
        </p:txBody>
      </p:sp>
      <p:sp>
        <p:nvSpPr>
          <p:cNvPr id="113" name="Pentagon 112"/>
          <p:cNvSpPr/>
          <p:nvPr/>
        </p:nvSpPr>
        <p:spPr>
          <a:xfrm>
            <a:off x="9093424" y="4373885"/>
            <a:ext cx="2411901" cy="360000"/>
          </a:xfrm>
          <a:prstGeom prst="homePlate">
            <a:avLst>
              <a:gd name="adj" fmla="val 26909"/>
            </a:avLst>
          </a:prstGeom>
          <a:solidFill>
            <a:srgbClr val="B2D8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lvl="0"/>
            <a:endParaRPr lang="da-DK" sz="1100" dirty="0">
              <a:solidFill>
                <a:srgbClr val="224284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911271" y="5006925"/>
            <a:ext cx="789091" cy="21602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000" dirty="0">
                <a:solidFill>
                  <a:schemeClr val="bg1"/>
                </a:solidFill>
              </a:rPr>
              <a:t>1. januar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4297575" y="2734362"/>
            <a:ext cx="0" cy="2214266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694863" y="5006925"/>
            <a:ext cx="789091" cy="21602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000" dirty="0">
                <a:solidFill>
                  <a:schemeClr val="bg1"/>
                </a:solidFill>
              </a:rPr>
              <a:t>1. januar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6081167" y="2734362"/>
            <a:ext cx="0" cy="2214266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499280" y="5006925"/>
            <a:ext cx="789091" cy="21602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000" dirty="0">
                <a:solidFill>
                  <a:schemeClr val="bg1"/>
                </a:solidFill>
              </a:rPr>
              <a:t>1. januar</a:t>
            </a:r>
          </a:p>
        </p:txBody>
      </p:sp>
      <p:cxnSp>
        <p:nvCxnSpPr>
          <p:cNvPr id="96" name="Straight Connector 95"/>
          <p:cNvCxnSpPr/>
          <p:nvPr/>
        </p:nvCxnSpPr>
        <p:spPr>
          <a:xfrm>
            <a:off x="7885584" y="2734362"/>
            <a:ext cx="0" cy="2214266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9302160" y="5006925"/>
            <a:ext cx="789091" cy="21602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000" dirty="0">
                <a:solidFill>
                  <a:schemeClr val="bg1"/>
                </a:solidFill>
              </a:rPr>
              <a:t>1. januar</a:t>
            </a:r>
          </a:p>
        </p:txBody>
      </p:sp>
      <p:cxnSp>
        <p:nvCxnSpPr>
          <p:cNvPr id="99" name="Straight Connector 98"/>
          <p:cNvCxnSpPr/>
          <p:nvPr/>
        </p:nvCxnSpPr>
        <p:spPr>
          <a:xfrm>
            <a:off x="9688464" y="2734362"/>
            <a:ext cx="0" cy="2214266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Down Arrow 119"/>
          <p:cNvSpPr/>
          <p:nvPr/>
        </p:nvSpPr>
        <p:spPr>
          <a:xfrm>
            <a:off x="8610364" y="3521790"/>
            <a:ext cx="266471" cy="382793"/>
          </a:xfrm>
          <a:prstGeom prst="downArrow">
            <a:avLst/>
          </a:prstGeom>
          <a:solidFill>
            <a:srgbClr val="E6521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121" name="Down Arrow 120"/>
          <p:cNvSpPr/>
          <p:nvPr/>
        </p:nvSpPr>
        <p:spPr>
          <a:xfrm>
            <a:off x="10109980" y="3521790"/>
            <a:ext cx="266471" cy="725162"/>
          </a:xfrm>
          <a:prstGeom prst="downArrow">
            <a:avLst/>
          </a:prstGeom>
          <a:solidFill>
            <a:srgbClr val="E6521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pic>
        <p:nvPicPr>
          <p:cNvPr id="149" name="Picture 1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25" y="-5092801"/>
            <a:ext cx="177325" cy="23714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2C25F2F-50EB-C547-8A9A-88692FAC7444}"/>
              </a:ext>
            </a:extLst>
          </p:cNvPr>
          <p:cNvGrpSpPr/>
          <p:nvPr/>
        </p:nvGrpSpPr>
        <p:grpSpPr>
          <a:xfrm>
            <a:off x="2498719" y="1881550"/>
            <a:ext cx="9000838" cy="3852500"/>
            <a:chOff x="2498719" y="1881550"/>
            <a:chExt cx="9000838" cy="385250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35CBD50-0FAA-C649-A888-0380F10B142D}"/>
                </a:ext>
              </a:extLst>
            </p:cNvPr>
            <p:cNvSpPr txBox="1"/>
            <p:nvPr/>
          </p:nvSpPr>
          <p:spPr>
            <a:xfrm>
              <a:off x="2498719" y="1881550"/>
              <a:ext cx="4770352" cy="36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a-DK" sz="1100" b="1" dirty="0">
                  <a:solidFill>
                    <a:srgbClr val="294180"/>
                  </a:solidFill>
                </a:rPr>
                <a:t>Optjeningsår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CF87FE7-78F4-4D48-A1BA-BEB967E0135E}"/>
                </a:ext>
              </a:extLst>
            </p:cNvPr>
            <p:cNvCxnSpPr/>
            <p:nvPr/>
          </p:nvCxnSpPr>
          <p:spPr>
            <a:xfrm>
              <a:off x="2498719" y="2241550"/>
              <a:ext cx="4770352" cy="0"/>
            </a:xfrm>
            <a:prstGeom prst="line">
              <a:avLst/>
            </a:prstGeom>
            <a:ln w="12700">
              <a:solidFill>
                <a:srgbClr val="2242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FC9641-E111-024C-A169-F53127D7882E}"/>
                </a:ext>
              </a:extLst>
            </p:cNvPr>
            <p:cNvSpPr txBox="1"/>
            <p:nvPr/>
          </p:nvSpPr>
          <p:spPr>
            <a:xfrm>
              <a:off x="2498719" y="5374050"/>
              <a:ext cx="4770352" cy="36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a-DK" sz="1100" b="1" dirty="0">
                  <a:solidFill>
                    <a:srgbClr val="294180"/>
                  </a:solidFill>
                </a:rPr>
                <a:t>Ferieår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6A6CEF2-35F7-4747-8793-72C325D9AF24}"/>
                </a:ext>
              </a:extLst>
            </p:cNvPr>
            <p:cNvCxnSpPr/>
            <p:nvPr/>
          </p:nvCxnSpPr>
          <p:spPr>
            <a:xfrm>
              <a:off x="2498719" y="5734050"/>
              <a:ext cx="4770352" cy="0"/>
            </a:xfrm>
            <a:prstGeom prst="line">
              <a:avLst/>
            </a:prstGeom>
            <a:ln w="12700">
              <a:solidFill>
                <a:srgbClr val="2242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403BEAE-7C58-A343-A705-DD8AF8E42BDE}"/>
                </a:ext>
              </a:extLst>
            </p:cNvPr>
            <p:cNvSpPr txBox="1"/>
            <p:nvPr/>
          </p:nvSpPr>
          <p:spPr>
            <a:xfrm>
              <a:off x="7311529" y="1881550"/>
              <a:ext cx="4188028" cy="36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a-DK" sz="1100" b="1" dirty="0">
                  <a:solidFill>
                    <a:srgbClr val="294180"/>
                  </a:solidFill>
                </a:rPr>
                <a:t>Ferieår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06D8CBB-DC79-A948-B4E5-7D619C4786D2}"/>
                </a:ext>
              </a:extLst>
            </p:cNvPr>
            <p:cNvCxnSpPr>
              <a:cxnSpLocks/>
            </p:cNvCxnSpPr>
            <p:nvPr/>
          </p:nvCxnSpPr>
          <p:spPr>
            <a:xfrm>
              <a:off x="7311529" y="2241550"/>
              <a:ext cx="4188028" cy="0"/>
            </a:xfrm>
            <a:prstGeom prst="line">
              <a:avLst/>
            </a:prstGeom>
            <a:ln w="12700">
              <a:solidFill>
                <a:srgbClr val="2242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1FB9468-75C2-9B4A-B0FD-8A2704323D4C}"/>
                </a:ext>
              </a:extLst>
            </p:cNvPr>
            <p:cNvSpPr txBox="1"/>
            <p:nvPr/>
          </p:nvSpPr>
          <p:spPr>
            <a:xfrm>
              <a:off x="7311529" y="5374050"/>
              <a:ext cx="4188028" cy="36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a-DK" sz="1100" b="1" dirty="0">
                  <a:solidFill>
                    <a:srgbClr val="294180"/>
                  </a:solidFill>
                </a:rPr>
                <a:t>Ferieafholdelsesperiode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33138DA-453B-A74E-870F-86E02B549EDD}"/>
                </a:ext>
              </a:extLst>
            </p:cNvPr>
            <p:cNvCxnSpPr>
              <a:cxnSpLocks/>
            </p:cNvCxnSpPr>
            <p:nvPr/>
          </p:nvCxnSpPr>
          <p:spPr>
            <a:xfrm>
              <a:off x="7311529" y="5734050"/>
              <a:ext cx="4188028" cy="0"/>
            </a:xfrm>
            <a:prstGeom prst="line">
              <a:avLst/>
            </a:prstGeom>
            <a:ln w="12700">
              <a:solidFill>
                <a:srgbClr val="2242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Pentagon 51">
            <a:extLst>
              <a:ext uri="{FF2B5EF4-FFF2-40B4-BE49-F238E27FC236}">
                <a16:creationId xmlns:a16="http://schemas.microsoft.com/office/drawing/2014/main" id="{81F46D9B-2F85-2548-B0BA-4BDDDE162B87}"/>
              </a:ext>
            </a:extLst>
          </p:cNvPr>
          <p:cNvSpPr/>
          <p:nvPr/>
        </p:nvSpPr>
        <p:spPr>
          <a:xfrm>
            <a:off x="6554303" y="-784009"/>
            <a:ext cx="2462400" cy="579600"/>
          </a:xfrm>
          <a:prstGeom prst="homePlate">
            <a:avLst>
              <a:gd name="adj" fmla="val 24992"/>
            </a:avLst>
          </a:prstGeom>
          <a:solidFill>
            <a:srgbClr val="A8D9E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0A81B59-0A39-7D41-8C86-5BA6884BF20F}"/>
              </a:ext>
            </a:extLst>
          </p:cNvPr>
          <p:cNvSpPr/>
          <p:nvPr/>
        </p:nvSpPr>
        <p:spPr>
          <a:xfrm>
            <a:off x="3211670" y="-793790"/>
            <a:ext cx="1544938" cy="579600"/>
          </a:xfrm>
          <a:prstGeom prst="rect">
            <a:avLst/>
          </a:prstGeom>
          <a:solidFill>
            <a:srgbClr val="2570B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F1F4086-4F0E-0D47-AB37-7B6133E31787}"/>
              </a:ext>
            </a:extLst>
          </p:cNvPr>
          <p:cNvSpPr/>
          <p:nvPr/>
        </p:nvSpPr>
        <p:spPr>
          <a:xfrm>
            <a:off x="1622800" y="-784009"/>
            <a:ext cx="1544938" cy="579600"/>
          </a:xfrm>
          <a:prstGeom prst="rect">
            <a:avLst/>
          </a:prstGeom>
          <a:solidFill>
            <a:srgbClr val="1F5C9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7C43785-8F7F-F946-8D93-AA6B17760715}"/>
              </a:ext>
            </a:extLst>
          </p:cNvPr>
          <p:cNvSpPr/>
          <p:nvPr/>
        </p:nvSpPr>
        <p:spPr>
          <a:xfrm>
            <a:off x="42647" y="-777130"/>
            <a:ext cx="1544938" cy="579600"/>
          </a:xfrm>
          <a:prstGeom prst="rect">
            <a:avLst/>
          </a:prstGeom>
          <a:solidFill>
            <a:srgbClr val="15438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67D83F7-3DE9-6042-83DE-E074F3EBAC91}"/>
              </a:ext>
            </a:extLst>
          </p:cNvPr>
          <p:cNvSpPr/>
          <p:nvPr/>
        </p:nvSpPr>
        <p:spPr>
          <a:xfrm>
            <a:off x="15769" y="-1117825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#154389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FB72FB8-1907-6843-8B7B-3A040B773496}"/>
              </a:ext>
            </a:extLst>
          </p:cNvPr>
          <p:cNvSpPr/>
          <p:nvPr/>
        </p:nvSpPr>
        <p:spPr>
          <a:xfrm>
            <a:off x="1580892" y="-1117825"/>
            <a:ext cx="941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#1F5C9E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E27B499-EFBE-B841-A2D2-E061FD2FA676}"/>
              </a:ext>
            </a:extLst>
          </p:cNvPr>
          <p:cNvSpPr/>
          <p:nvPr/>
        </p:nvSpPr>
        <p:spPr>
          <a:xfrm>
            <a:off x="3206929" y="-1117825"/>
            <a:ext cx="901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#2570B0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7CBE7A9-B365-EA4B-9D70-FEA7AE7EED85}"/>
              </a:ext>
            </a:extLst>
          </p:cNvPr>
          <p:cNvSpPr/>
          <p:nvPr/>
        </p:nvSpPr>
        <p:spPr>
          <a:xfrm>
            <a:off x="4842747" y="-1117825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#2E87C3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5273A97-4FDE-2C4D-B736-48291CEF2731}"/>
              </a:ext>
            </a:extLst>
          </p:cNvPr>
          <p:cNvSpPr/>
          <p:nvPr/>
        </p:nvSpPr>
        <p:spPr>
          <a:xfrm>
            <a:off x="6554303" y="-1117825"/>
            <a:ext cx="9525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#A8D9E5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CF90B10-3F73-1140-A60D-15711D7DB1B5}"/>
              </a:ext>
            </a:extLst>
          </p:cNvPr>
          <p:cNvSpPr/>
          <p:nvPr/>
        </p:nvSpPr>
        <p:spPr>
          <a:xfrm>
            <a:off x="4800540" y="-784009"/>
            <a:ext cx="1544938" cy="579600"/>
          </a:xfrm>
          <a:prstGeom prst="rect">
            <a:avLst/>
          </a:prstGeom>
          <a:solidFill>
            <a:srgbClr val="2E87C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8080583-555F-5D43-8CC3-FD2990A1C83D}"/>
              </a:ext>
            </a:extLst>
          </p:cNvPr>
          <p:cNvSpPr/>
          <p:nvPr/>
        </p:nvSpPr>
        <p:spPr>
          <a:xfrm>
            <a:off x="9119542" y="-784009"/>
            <a:ext cx="1544938" cy="579600"/>
          </a:xfrm>
          <a:prstGeom prst="rect">
            <a:avLst/>
          </a:prstGeom>
          <a:solidFill>
            <a:srgbClr val="25AFE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8CE1CEA-1EE0-8044-B94C-B78E703F3064}"/>
              </a:ext>
            </a:extLst>
          </p:cNvPr>
          <p:cNvSpPr/>
          <p:nvPr/>
        </p:nvSpPr>
        <p:spPr>
          <a:xfrm>
            <a:off x="9119542" y="-1117825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#25AFE5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5DCA0EC-9F33-FD44-8DC7-744ACFCF7DF6}"/>
              </a:ext>
            </a:extLst>
          </p:cNvPr>
          <p:cNvSpPr/>
          <p:nvPr/>
        </p:nvSpPr>
        <p:spPr>
          <a:xfrm>
            <a:off x="10966630" y="-784009"/>
            <a:ext cx="1544938" cy="579600"/>
          </a:xfrm>
          <a:prstGeom prst="rect">
            <a:avLst/>
          </a:prstGeom>
          <a:solidFill>
            <a:srgbClr val="E6521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26D6C47-5B1E-6948-ACF5-4C4EA46BAED3}"/>
              </a:ext>
            </a:extLst>
          </p:cNvPr>
          <p:cNvSpPr/>
          <p:nvPr/>
        </p:nvSpPr>
        <p:spPr>
          <a:xfrm>
            <a:off x="10966630" y="-1117825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/>
              <a:t>#E6521D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6B48AA7-5AB8-0C42-A512-AF19CC231B5D}"/>
              </a:ext>
            </a:extLst>
          </p:cNvPr>
          <p:cNvSpPr txBox="1"/>
          <p:nvPr/>
        </p:nvSpPr>
        <p:spPr>
          <a:xfrm>
            <a:off x="7275846" y="4119890"/>
            <a:ext cx="1562438" cy="158622"/>
          </a:xfrm>
          <a:prstGeom prst="rect">
            <a:avLst/>
          </a:prstGeom>
          <a:solidFill>
            <a:srgbClr val="4885BE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r>
              <a:rPr lang="da-DK" sz="1100" dirty="0">
                <a:solidFill>
                  <a:schemeClr val="bg1"/>
                </a:solidFill>
              </a:rPr>
              <a:t>1. september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43E25D7-DFD1-A149-AEE9-AB2C7362EAF7}"/>
              </a:ext>
            </a:extLst>
          </p:cNvPr>
          <p:cNvSpPr txBox="1"/>
          <p:nvPr/>
        </p:nvSpPr>
        <p:spPr>
          <a:xfrm>
            <a:off x="9141280" y="4477823"/>
            <a:ext cx="1562438" cy="158622"/>
          </a:xfrm>
          <a:prstGeom prst="rect">
            <a:avLst/>
          </a:prstGeom>
          <a:solidFill>
            <a:srgbClr val="B2D8E2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r>
              <a:rPr lang="da-DK" sz="1100" dirty="0">
                <a:solidFill>
                  <a:srgbClr val="224284"/>
                </a:solidFill>
              </a:rPr>
              <a:t>1. september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A46694A-9318-8847-90BF-E2C81F66461D}"/>
              </a:ext>
            </a:extLst>
          </p:cNvPr>
          <p:cNvSpPr txBox="1"/>
          <p:nvPr/>
        </p:nvSpPr>
        <p:spPr>
          <a:xfrm>
            <a:off x="9120430" y="3126543"/>
            <a:ext cx="1562438" cy="158622"/>
          </a:xfrm>
          <a:prstGeom prst="rect">
            <a:avLst/>
          </a:prstGeom>
          <a:solidFill>
            <a:srgbClr val="B2D8E2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r>
              <a:rPr lang="da-DK" sz="1100" dirty="0">
                <a:solidFill>
                  <a:srgbClr val="224284"/>
                </a:solidFill>
              </a:rPr>
              <a:t>1. september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C00359B-A0C6-FA49-9DE5-5185855F9970}"/>
              </a:ext>
            </a:extLst>
          </p:cNvPr>
          <p:cNvSpPr txBox="1"/>
          <p:nvPr/>
        </p:nvSpPr>
        <p:spPr>
          <a:xfrm>
            <a:off x="5473547" y="3126543"/>
            <a:ext cx="1562438" cy="158622"/>
          </a:xfrm>
          <a:prstGeom prst="rect">
            <a:avLst/>
          </a:prstGeom>
          <a:solidFill>
            <a:srgbClr val="E6521D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r>
              <a:rPr lang="da-DK" sz="1100" dirty="0">
                <a:solidFill>
                  <a:schemeClr val="bg1"/>
                </a:solidFill>
              </a:rPr>
              <a:t>1. september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0D0EADD-9520-7E4E-A598-D00C746BDBD8}"/>
              </a:ext>
            </a:extLst>
          </p:cNvPr>
          <p:cNvSpPr txBox="1"/>
          <p:nvPr/>
        </p:nvSpPr>
        <p:spPr>
          <a:xfrm>
            <a:off x="7276563" y="3126543"/>
            <a:ext cx="1324469" cy="158622"/>
          </a:xfrm>
          <a:prstGeom prst="rect">
            <a:avLst/>
          </a:prstGeom>
          <a:solidFill>
            <a:srgbClr val="4885BE"/>
          </a:solidFill>
        </p:spPr>
        <p:txBody>
          <a:bodyPr wrap="square" lIns="72000" tIns="0" rIns="72000" bIns="0" rtlCol="0" anchor="ctr" anchorCtr="0">
            <a:noAutofit/>
          </a:bodyPr>
          <a:lstStyle/>
          <a:p>
            <a:r>
              <a:rPr lang="da-DK" sz="1100" dirty="0">
                <a:solidFill>
                  <a:schemeClr val="bg1"/>
                </a:solidFill>
              </a:rPr>
              <a:t>1. september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3B89F98-39C9-BE45-BEA5-9AC8E46A0ED3}"/>
              </a:ext>
            </a:extLst>
          </p:cNvPr>
          <p:cNvGrpSpPr/>
          <p:nvPr/>
        </p:nvGrpSpPr>
        <p:grpSpPr>
          <a:xfrm>
            <a:off x="1860642" y="2934297"/>
            <a:ext cx="504056" cy="504056"/>
            <a:chOff x="476012" y="2934297"/>
            <a:chExt cx="504056" cy="504056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D071681-3072-E241-B405-7622CD567D90}"/>
                </a:ext>
              </a:extLst>
            </p:cNvPr>
            <p:cNvSpPr/>
            <p:nvPr/>
          </p:nvSpPr>
          <p:spPr>
            <a:xfrm>
              <a:off x="476012" y="2934297"/>
              <a:ext cx="504056" cy="504056"/>
            </a:xfrm>
            <a:prstGeom prst="ellipse">
              <a:avLst/>
            </a:prstGeom>
            <a:solidFill>
              <a:srgbClr val="2242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4E078F2-5127-D341-84B6-36FD99E10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71" y="3059156"/>
              <a:ext cx="254339" cy="254339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BD2C017-BCBD-3848-A374-4271BC433B31}"/>
              </a:ext>
            </a:extLst>
          </p:cNvPr>
          <p:cNvGrpSpPr/>
          <p:nvPr/>
        </p:nvGrpSpPr>
        <p:grpSpPr>
          <a:xfrm>
            <a:off x="1894139" y="3577747"/>
            <a:ext cx="504056" cy="504056"/>
            <a:chOff x="476012" y="3827776"/>
            <a:chExt cx="504056" cy="504056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651AFB5-2BFF-B640-8332-9192EF92F30B}"/>
                </a:ext>
              </a:extLst>
            </p:cNvPr>
            <p:cNvSpPr/>
            <p:nvPr/>
          </p:nvSpPr>
          <p:spPr>
            <a:xfrm>
              <a:off x="476012" y="3827776"/>
              <a:ext cx="504056" cy="504056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>
                <a:solidFill>
                  <a:schemeClr val="tx1"/>
                </a:solidFill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368A7CC0-4FFC-5541-BB03-183799CC7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30" y="3904222"/>
              <a:ext cx="388036" cy="388036"/>
            </a:xfrm>
            <a:prstGeom prst="rect">
              <a:avLst/>
            </a:prstGeom>
          </p:spPr>
        </p:pic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61C7FE20-78BC-6042-9DBE-AA6956605221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</p:spTree>
    <p:extLst>
      <p:ext uri="{BB962C8B-B14F-4D97-AF65-F5344CB8AC3E}">
        <p14:creationId xmlns:p14="http://schemas.microsoft.com/office/powerpoint/2010/main" val="511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17" grpId="0" animBg="1"/>
      <p:bldP spid="106" grpId="0"/>
      <p:bldP spid="109" grpId="0" animBg="1"/>
      <p:bldP spid="110" grpId="0" animBg="1"/>
      <p:bldP spid="111" grpId="0" animBg="1"/>
      <p:bldP spid="113" grpId="0" animBg="1"/>
      <p:bldP spid="120" grpId="0" animBg="1"/>
      <p:bldP spid="121" grpId="0" animBg="1"/>
      <p:bldP spid="64" grpId="0" animBg="1"/>
      <p:bldP spid="68" grpId="0" animBg="1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3233C4-B5CB-5342-B99A-C928A7E646E0}"/>
              </a:ext>
            </a:extLst>
          </p:cNvPr>
          <p:cNvSpPr/>
          <p:nvPr/>
        </p:nvSpPr>
        <p:spPr>
          <a:xfrm>
            <a:off x="0" y="1"/>
            <a:ext cx="12190413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6D49EB3-D953-4C14-8AF2-DFE4BBD8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Lønmodtagernes Feriemidler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5E451728-6ECB-4D86-964F-A3186E0AB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90" y="7318226"/>
            <a:ext cx="10151125" cy="2107587"/>
          </a:xfrm>
        </p:spPr>
        <p:txBody>
          <a:bodyPr/>
          <a:lstStyle/>
          <a:p>
            <a:r>
              <a:rPr lang="da-DK" sz="1800" b="0" dirty="0">
                <a:solidFill>
                  <a:srgbClr val="224284"/>
                </a:solidFill>
              </a:rPr>
              <a:t>Ny fond under Lønmodtagernes Dyrtidsfond (LD)</a:t>
            </a:r>
          </a:p>
          <a:p>
            <a:r>
              <a:rPr lang="da-DK" sz="1800" b="0" dirty="0">
                <a:solidFill>
                  <a:srgbClr val="224284"/>
                </a:solidFill>
              </a:rPr>
              <a:t>Forvalter feriepengene fra overgangsåret</a:t>
            </a:r>
          </a:p>
          <a:p>
            <a:r>
              <a:rPr lang="da-DK" sz="1800" b="0" dirty="0">
                <a:solidFill>
                  <a:srgbClr val="224284"/>
                </a:solidFill>
              </a:rPr>
              <a:t>I må ikke udbetale feriepenge for overgangsåret til medarbejdere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740101E-81CB-4E37-A06C-80BE817675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3FBDE-460E-8A41-A01F-7FFC21DE9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57" y="2997746"/>
            <a:ext cx="4458498" cy="102372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21E00-2D81-A847-A34B-283CF4FA220F}"/>
              </a:ext>
            </a:extLst>
          </p:cNvPr>
          <p:cNvGrpSpPr/>
          <p:nvPr/>
        </p:nvGrpSpPr>
        <p:grpSpPr>
          <a:xfrm>
            <a:off x="4727054" y="693490"/>
            <a:ext cx="2736304" cy="2160240"/>
            <a:chOff x="4871070" y="765498"/>
            <a:chExt cx="2736304" cy="216024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26807FA-56A6-A24D-8B96-361968AE4C4E}"/>
                </a:ext>
              </a:extLst>
            </p:cNvPr>
            <p:cNvSpPr txBox="1"/>
            <p:nvPr/>
          </p:nvSpPr>
          <p:spPr>
            <a:xfrm>
              <a:off x="4871070" y="765498"/>
              <a:ext cx="2736304" cy="161679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7C5854"/>
              </a:solidFill>
            </a:ln>
          </p:spPr>
          <p:txBody>
            <a:bodyPr wrap="square" lIns="216000" tIns="216000" rIns="216000" bIns="216000" rtlCol="0">
              <a:spAutoFit/>
            </a:bodyPr>
            <a:lstStyle/>
            <a:p>
              <a:pPr marL="271463" lvl="0" indent="-271463">
                <a:lnSpc>
                  <a:spcPct val="91000"/>
                </a:lnSpc>
                <a:spcBef>
                  <a:spcPts val="1000"/>
                </a:spcBef>
                <a:buSzPct val="110000"/>
                <a:buFont typeface="Arial" panose="020B0604020202020204" pitchFamily="34" charset="0"/>
                <a:buChar char="●"/>
              </a:pPr>
              <a:r>
                <a:rPr lang="da-DK" sz="1050" dirty="0">
                  <a:solidFill>
                    <a:srgbClr val="7C5854"/>
                  </a:solidFill>
                </a:rPr>
                <a:t>Ny fond under Lønmodtagernes Dyrtidsfond (LD)</a:t>
              </a:r>
            </a:p>
            <a:p>
              <a:pPr marL="271463" lvl="0" indent="-271463">
                <a:lnSpc>
                  <a:spcPct val="91000"/>
                </a:lnSpc>
                <a:spcBef>
                  <a:spcPts val="1000"/>
                </a:spcBef>
                <a:buSzPct val="110000"/>
                <a:buFont typeface="Arial" panose="020B0604020202020204" pitchFamily="34" charset="0"/>
                <a:buChar char="●"/>
              </a:pPr>
              <a:r>
                <a:rPr lang="da-DK" sz="1050" dirty="0">
                  <a:solidFill>
                    <a:srgbClr val="7C5854"/>
                  </a:solidFill>
                </a:rPr>
                <a:t>Forvalter feriepengene fra overgangsåret</a:t>
              </a:r>
            </a:p>
            <a:p>
              <a:pPr marL="271463" lvl="0" indent="-271463">
                <a:lnSpc>
                  <a:spcPct val="91000"/>
                </a:lnSpc>
                <a:spcBef>
                  <a:spcPts val="1000"/>
                </a:spcBef>
                <a:buSzPct val="110000"/>
                <a:buFont typeface="Arial" panose="020B0604020202020204" pitchFamily="34" charset="0"/>
                <a:buChar char="●"/>
              </a:pPr>
              <a:r>
                <a:rPr lang="da-DK" sz="1050" dirty="0">
                  <a:solidFill>
                    <a:srgbClr val="7C5854"/>
                  </a:solidFill>
                </a:rPr>
                <a:t>I må ikke udbetale feriepenge for overgangsåret til medarbejdere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D114FB-283C-F04A-99AE-61FEB2D158A5}"/>
                </a:ext>
              </a:extLst>
            </p:cNvPr>
            <p:cNvCxnSpPr>
              <a:cxnSpLocks/>
            </p:cNvCxnSpPr>
            <p:nvPr/>
          </p:nvCxnSpPr>
          <p:spPr>
            <a:xfrm>
              <a:off x="6239222" y="2368028"/>
              <a:ext cx="0" cy="557710"/>
            </a:xfrm>
            <a:prstGeom prst="line">
              <a:avLst/>
            </a:prstGeom>
            <a:ln w="25400">
              <a:solidFill>
                <a:srgbClr val="7C58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D2F2DE4-A470-C547-A7D0-F39E2600DD95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</p:spTree>
    <p:extLst>
      <p:ext uri="{BB962C8B-B14F-4D97-AF65-F5344CB8AC3E}">
        <p14:creationId xmlns:p14="http://schemas.microsoft.com/office/powerpoint/2010/main" val="8062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F397513-472D-5F48-9D18-D7ABF9A57861}"/>
              </a:ext>
            </a:extLst>
          </p:cNvPr>
          <p:cNvSpPr/>
          <p:nvPr/>
        </p:nvSpPr>
        <p:spPr>
          <a:xfrm>
            <a:off x="-14068" y="0"/>
            <a:ext cx="12190413" cy="6859588"/>
          </a:xfrm>
          <a:prstGeom prst="rect">
            <a:avLst/>
          </a:prstGeom>
          <a:solidFill>
            <a:srgbClr val="14438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4803121-E200-4201-8C01-EEC55CED74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DD690317-1513-884C-81E6-4CD7EFBBC648}"/>
              </a:ext>
            </a:extLst>
          </p:cNvPr>
          <p:cNvSpPr txBox="1">
            <a:spLocks/>
          </p:cNvSpPr>
          <p:nvPr/>
        </p:nvSpPr>
        <p:spPr>
          <a:xfrm>
            <a:off x="504295" y="765498"/>
            <a:ext cx="11110912" cy="1047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21917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lang="da-DK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>
                <a:solidFill>
                  <a:schemeClr val="bg1"/>
                </a:solidFill>
              </a:rPr>
              <a:t>Overblik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74ACB2-2942-0649-9AC4-4B8C9A650A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77" y="2997746"/>
            <a:ext cx="822325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88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55249F-9AB8-0C40-A460-CFB5B2746E36}"/>
              </a:ext>
            </a:extLst>
          </p:cNvPr>
          <p:cNvSpPr/>
          <p:nvPr/>
        </p:nvSpPr>
        <p:spPr>
          <a:xfrm>
            <a:off x="-1381" y="1"/>
            <a:ext cx="12190413" cy="6859587"/>
          </a:xfrm>
          <a:prstGeom prst="rect">
            <a:avLst/>
          </a:prstGeom>
          <a:solidFill>
            <a:srgbClr val="25A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Det betyder den nye ferielov for lønmodtagere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39173" y="1736725"/>
            <a:ext cx="6404505" cy="4392612"/>
          </a:xfrm>
        </p:spPr>
        <p:txBody>
          <a:bodyPr/>
          <a:lstStyle/>
          <a:p>
            <a:r>
              <a:rPr lang="da-DK" sz="1600" b="0" dirty="0">
                <a:solidFill>
                  <a:schemeClr val="bg1"/>
                </a:solidFill>
              </a:rPr>
              <a:t>Alle lønmodtagere optjener fortsat 2,08 feriedage hver måned – men nu fra 1. september til 31. august året efter.</a:t>
            </a:r>
          </a:p>
          <a:p>
            <a:r>
              <a:rPr lang="da-DK" sz="1600" b="0" dirty="0">
                <a:solidFill>
                  <a:schemeClr val="bg1"/>
                </a:solidFill>
              </a:rPr>
              <a:t>Ferien kan holdes i takt med den optjenes fra 1. september til</a:t>
            </a:r>
            <a:br>
              <a:rPr lang="da-DK" sz="1600" b="0" dirty="0">
                <a:solidFill>
                  <a:schemeClr val="bg1"/>
                </a:solidFill>
              </a:rPr>
            </a:br>
            <a:r>
              <a:rPr lang="da-DK" sz="1600" b="0" dirty="0">
                <a:solidFill>
                  <a:schemeClr val="bg1"/>
                </a:solidFill>
              </a:rPr>
              <a:t>31. december året efter.</a:t>
            </a:r>
          </a:p>
          <a:p>
            <a:r>
              <a:rPr lang="da-DK" sz="1600" b="0" dirty="0">
                <a:solidFill>
                  <a:schemeClr val="bg1"/>
                </a:solidFill>
              </a:rPr>
              <a:t>I ferieåret fra 1. maj - 30. september 2020 er der 16,64 feriedage til at holde ferie for. </a:t>
            </a:r>
          </a:p>
          <a:p>
            <a:r>
              <a:rPr lang="da-DK" sz="1600" b="0" dirty="0">
                <a:solidFill>
                  <a:schemeClr val="bg1"/>
                </a:solidFill>
              </a:rPr>
              <a:t>Nye på arbejdsmarked kan få op til 8,4 feriedage udbetalt fra Lønmodtagernes Feriemidler.</a:t>
            </a:r>
          </a:p>
          <a:p>
            <a:r>
              <a:rPr lang="da-DK" sz="1600" b="0" dirty="0">
                <a:solidFill>
                  <a:schemeClr val="bg1"/>
                </a:solidFill>
              </a:rPr>
              <a:t>Ferie optjent fra 1. september 2019 til 31. august 2020 bliver til en ny opsparing hos den nye fond, Lønmodtagernes Feriemidler.</a:t>
            </a:r>
          </a:p>
          <a:p>
            <a:r>
              <a:rPr lang="da-DK" sz="1600" b="0" dirty="0">
                <a:solidFill>
                  <a:schemeClr val="bg1"/>
                </a:solidFill>
              </a:rPr>
              <a:t>Lønmodtagernes Feriemidler udbetaler opsparingen til lønmodtageren fx ved folkepensionsalderen. </a:t>
            </a:r>
          </a:p>
          <a:p>
            <a:endParaRPr lang="da-DK" sz="1600" b="0" dirty="0">
              <a:solidFill>
                <a:schemeClr val="bg1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E36ABD-2435-4248-98D9-1423DCDCB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8" y="1305674"/>
            <a:ext cx="3672408" cy="367240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BF60E0-039F-B74A-9902-07FDA367C8AA}"/>
              </a:ext>
            </a:extLst>
          </p:cNvPr>
          <p:cNvCxnSpPr/>
          <p:nvPr/>
        </p:nvCxnSpPr>
        <p:spPr>
          <a:xfrm>
            <a:off x="-241498" y="-530646"/>
            <a:ext cx="892899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B68171-4B86-2E4A-8086-C3BC344AFC80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</p:spTree>
    <p:extLst>
      <p:ext uri="{BB962C8B-B14F-4D97-AF65-F5344CB8AC3E}">
        <p14:creationId xmlns:p14="http://schemas.microsoft.com/office/powerpoint/2010/main" val="133912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2E8387-2087-5345-AA6C-05555E3DADAA}"/>
              </a:ext>
            </a:extLst>
          </p:cNvPr>
          <p:cNvSpPr/>
          <p:nvPr/>
        </p:nvSpPr>
        <p:spPr>
          <a:xfrm>
            <a:off x="-1381" y="1"/>
            <a:ext cx="12190413" cy="6859587"/>
          </a:xfrm>
          <a:prstGeom prst="rect">
            <a:avLst/>
          </a:prstGeom>
          <a:solidFill>
            <a:srgbClr val="25A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044534-9BBF-4F3B-AC6D-92B01CC6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Det betyder den nye ferielov for arbejdsgivere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9C47AD-D12E-4F3B-BF7E-A80E2AD87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173" y="1736725"/>
            <a:ext cx="7772657" cy="4392612"/>
          </a:xfrm>
        </p:spPr>
        <p:txBody>
          <a:bodyPr/>
          <a:lstStyle/>
          <a:p>
            <a:pPr marL="0" indent="0">
              <a:buNone/>
            </a:pPr>
            <a:r>
              <a:rPr lang="da-DK" sz="1600" dirty="0">
                <a:solidFill>
                  <a:schemeClr val="bg1"/>
                </a:solidFill>
              </a:rPr>
              <a:t>Fra 1.september 2019</a:t>
            </a:r>
          </a:p>
          <a:p>
            <a:r>
              <a:rPr lang="da-DK" sz="1600" b="0" dirty="0">
                <a:solidFill>
                  <a:schemeClr val="bg1"/>
                </a:solidFill>
              </a:rPr>
              <a:t>Feriepenge skal indberettes før skat til Feriepengeinfo, hvis I selv er udbetaler.</a:t>
            </a:r>
          </a:p>
          <a:p>
            <a:pPr marL="0" indent="0">
              <a:buNone/>
            </a:pPr>
            <a:endParaRPr lang="da-DK" sz="16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sz="16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1600" dirty="0">
                <a:solidFill>
                  <a:schemeClr val="bg1"/>
                </a:solidFill>
              </a:rPr>
              <a:t>Fra 1.september 2019 - 31. august 2020</a:t>
            </a:r>
          </a:p>
          <a:p>
            <a:r>
              <a:rPr lang="da-DK" sz="1600" b="0" dirty="0">
                <a:solidFill>
                  <a:schemeClr val="bg1"/>
                </a:solidFill>
              </a:rPr>
              <a:t>Ferie skal indberettes for alle medarbejdere – også dem du ikke plejer at indberette ferie for.</a:t>
            </a:r>
          </a:p>
          <a:p>
            <a:r>
              <a:rPr lang="da-DK" sz="1600" b="0" dirty="0">
                <a:solidFill>
                  <a:schemeClr val="bg1"/>
                </a:solidFill>
              </a:rPr>
              <a:t>Du må ikke udbetale feriepenge optjent i denne periode.</a:t>
            </a:r>
          </a:p>
          <a:p>
            <a:r>
              <a:rPr lang="da-DK" sz="1600" b="0" dirty="0">
                <a:solidFill>
                  <a:schemeClr val="bg1"/>
                </a:solidFill>
              </a:rPr>
              <a:t>Udbetaling ved død undtaget. </a:t>
            </a:r>
            <a:br>
              <a:rPr lang="da-DK" sz="1600" b="0" dirty="0">
                <a:solidFill>
                  <a:schemeClr val="bg1"/>
                </a:solidFill>
              </a:rPr>
            </a:br>
            <a:br>
              <a:rPr lang="da-DK" sz="1600" b="0" dirty="0">
                <a:solidFill>
                  <a:schemeClr val="bg1"/>
                </a:solidFill>
              </a:rPr>
            </a:br>
            <a:br>
              <a:rPr lang="da-DK" sz="1600" b="0" dirty="0">
                <a:solidFill>
                  <a:schemeClr val="bg1"/>
                </a:solidFill>
              </a:rPr>
            </a:br>
            <a:endParaRPr lang="da-DK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1600" dirty="0">
                <a:solidFill>
                  <a:schemeClr val="bg1"/>
                </a:solidFill>
              </a:rPr>
              <a:t>Fra 1. september 2020</a:t>
            </a:r>
          </a:p>
          <a:p>
            <a:r>
              <a:rPr lang="da-DK" sz="1600" b="0" dirty="0">
                <a:solidFill>
                  <a:schemeClr val="bg1"/>
                </a:solidFill>
              </a:rPr>
              <a:t>Nye frister for indberetninger og indbetalinger til Feriepengeinfo og FerieKonto.</a:t>
            </a:r>
          </a:p>
          <a:p>
            <a:r>
              <a:rPr lang="da-DK" sz="1600" b="0" dirty="0">
                <a:solidFill>
                  <a:schemeClr val="bg1"/>
                </a:solidFill>
              </a:rPr>
              <a:t>Ny indbetalingsmetode til FerieKonto.</a:t>
            </a:r>
          </a:p>
          <a:p>
            <a:r>
              <a:rPr lang="da-DK" sz="1600" b="0" dirty="0">
                <a:solidFill>
                  <a:schemeClr val="bg1"/>
                </a:solidFill>
              </a:rPr>
              <a:t>Ændrede regler for udbetaling og overførsel af ferie efter 1. september 2020.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12D5A53-AF0E-44DF-8819-3FFFD0BF1B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E7FFE1-1FF7-A445-AB5D-5B2A4889A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8" y="1299270"/>
            <a:ext cx="3684240" cy="36842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2C2B27-42AF-5147-9D05-A9CFACAF5861}"/>
              </a:ext>
            </a:extLst>
          </p:cNvPr>
          <p:cNvSpPr txBox="1"/>
          <p:nvPr/>
        </p:nvSpPr>
        <p:spPr>
          <a:xfrm>
            <a:off x="10360749" y="304276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a-DK" sz="1800" b="1" dirty="0" err="1">
                <a:solidFill>
                  <a:srgbClr val="224284"/>
                </a:solidFill>
                <a:latin typeface="Avenir Black" panose="02000503020000020003" pitchFamily="2" charset="0"/>
              </a:rPr>
              <a:t>Ny Ferielov</a:t>
            </a:r>
          </a:p>
        </p:txBody>
      </p:sp>
    </p:spTree>
    <p:extLst>
      <p:ext uri="{BB962C8B-B14F-4D97-AF65-F5344CB8AC3E}">
        <p14:creationId xmlns:p14="http://schemas.microsoft.com/office/powerpoint/2010/main" val="113853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D1D09-8F55-CC46-9332-8048CECB34CA}"/>
              </a:ext>
            </a:extLst>
          </p:cNvPr>
          <p:cNvSpPr/>
          <p:nvPr/>
        </p:nvSpPr>
        <p:spPr>
          <a:xfrm>
            <a:off x="-1" y="0"/>
            <a:ext cx="12190413" cy="6859588"/>
          </a:xfrm>
          <a:prstGeom prst="rect">
            <a:avLst/>
          </a:prstGeom>
          <a:solidFill>
            <a:srgbClr val="14438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chemeClr val="tx1"/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F2E246C-BDFA-4D76-B152-E02489433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16" name="Titel 4">
            <a:extLst>
              <a:ext uri="{FF2B5EF4-FFF2-40B4-BE49-F238E27FC236}">
                <a16:creationId xmlns:a16="http://schemas.microsoft.com/office/drawing/2014/main" id="{DB32527A-4872-524E-A6E8-06AD12F81F50}"/>
              </a:ext>
            </a:extLst>
          </p:cNvPr>
          <p:cNvSpPr txBox="1">
            <a:spLocks/>
          </p:cNvSpPr>
          <p:nvPr/>
        </p:nvSpPr>
        <p:spPr>
          <a:xfrm>
            <a:off x="504295" y="765498"/>
            <a:ext cx="11110912" cy="1047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21917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lang="da-DK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>
                <a:solidFill>
                  <a:schemeClr val="bg1"/>
                </a:solidFill>
              </a:rPr>
              <a:t>Indberetninger i overgangsåret</a:t>
            </a:r>
          </a:p>
          <a:p>
            <a:pPr algn="ctr"/>
            <a:r>
              <a:rPr lang="da-DK" dirty="0">
                <a:solidFill>
                  <a:schemeClr val="bg1"/>
                </a:solidFill>
              </a:rPr>
              <a:t>1. september 2019 - 31. august 2020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296A99-8819-454A-B3DB-17569AAF9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77" y="2997746"/>
            <a:ext cx="822325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4691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atp">
      <a:dk1>
        <a:srgbClr val="4D4D4D"/>
      </a:dk1>
      <a:lt1>
        <a:sysClr val="window" lastClr="FFFFFF"/>
      </a:lt1>
      <a:dk2>
        <a:srgbClr val="4D5D1E"/>
      </a:dk2>
      <a:lt2>
        <a:srgbClr val="000000"/>
      </a:lt2>
      <a:accent1>
        <a:srgbClr val="ADC232"/>
      </a:accent1>
      <a:accent2>
        <a:srgbClr val="A2A2A2"/>
      </a:accent2>
      <a:accent3>
        <a:srgbClr val="4D5D1E"/>
      </a:accent3>
      <a:accent4>
        <a:srgbClr val="CC6600"/>
      </a:accent4>
      <a:accent5>
        <a:srgbClr val="B41E0A"/>
      </a:accent5>
      <a:accent6>
        <a:srgbClr val="7D961E"/>
      </a:accent6>
      <a:hlink>
        <a:srgbClr val="4D5D00"/>
      </a:hlink>
      <a:folHlink>
        <a:srgbClr val="7F7F7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ECC4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sz="1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FF412B07-ECDA-42B1-97F5-472EA4E32106}" vid="{D02DE52F-1F06-4DA6-9F06-1917F038BE14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5ecfb8-38d0-4f3b-80c9-465fefc0d847">
      <Value>38</Value>
    </TaxCatchAll>
    <Projektemneord1 xmlns="8f86bb97-d3fa-439a-ab1f-7b5f54945354">Kommunikation</Projektemneord1>
    <nff8131a8ec849bebb4b3fc22d64b806 xmlns="8f86bb97-d3fa-439a-ab1f-7b5f54945354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Kommunikationsstyringsstrategi</TermName>
          <TermId xmlns="http://schemas.microsoft.com/office/infopath/2007/PartnerControls">f6b856f3-7268-4a41-965b-3f0bf4f045d3</TermId>
        </TermInfo>
      </Terms>
    </nff8131a8ec849bebb4b3fc22d64b806>
    <_dlc_DocId xmlns="fc5ecfb8-38d0-4f3b-80c9-465fefc0d847">ATPPPM-2893-1886</_dlc_DocId>
    <_dlc_DocIdUrl xmlns="fc5ecfb8-38d0-4f3b-80c9-465fefc0d847">
      <Url>http://atlas/PWA/Nyferielov_/_layouts/15/DocIdRedir.aspx?ID=ATPPPM-2893-1886</Url>
      <Description>ATPPPM-2893-1886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ojektdokument" ma:contentTypeID="0x01010016D3E7CF878AD445AB54C2320F8224A1" ma:contentTypeVersion="0" ma:contentTypeDescription="" ma:contentTypeScope="" ma:versionID="d8bf8583bde56b8a6cff49daecde0838">
  <xsd:schema xmlns:xsd="http://www.w3.org/2001/XMLSchema" xmlns:xs="http://www.w3.org/2001/XMLSchema" xmlns:p="http://schemas.microsoft.com/office/2006/metadata/properties" xmlns:ns2="fc5ecfb8-38d0-4f3b-80c9-465fefc0d847" xmlns:ns3="8f86bb97-d3fa-439a-ab1f-7b5f54945354" targetNamespace="http://schemas.microsoft.com/office/2006/metadata/properties" ma:root="true" ma:fieldsID="9fff2cec9a9a0a62a6e0daaa8d631342" ns2:_="" ns3:_="">
    <xsd:import namespace="fc5ecfb8-38d0-4f3b-80c9-465fefc0d847"/>
    <xsd:import namespace="8f86bb97-d3fa-439a-ab1f-7b5f5494535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nff8131a8ec849bebb4b3fc22d64b806" minOccurs="0"/>
                <xsd:element ref="ns2:TaxCatchAll" minOccurs="0"/>
                <xsd:element ref="ns2:TaxCatchAllLabel" minOccurs="0"/>
                <xsd:element ref="ns3:Projektemneord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ecfb8-38d0-4f3b-80c9-465fefc0d84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2" nillable="true" ma:displayName="Taxonomy Catch All Column" ma:description="" ma:hidden="true" ma:list="{4b665530-a77b-4dba-80d3-56a83f448ef1}" ma:internalName="TaxCatchAll" ma:showField="CatchAllData" ma:web="fc5ecfb8-38d0-4f3b-80c9-465fefc0d8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4b665530-a77b-4dba-80d3-56a83f448ef1}" ma:internalName="TaxCatchAllLabel" ma:readOnly="true" ma:showField="CatchAllDataLabel" ma:web="fc5ecfb8-38d0-4f3b-80c9-465fefc0d8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86bb97-d3fa-439a-ab1f-7b5f54945354" elementFormDefault="qualified">
    <xsd:import namespace="http://schemas.microsoft.com/office/2006/documentManagement/types"/>
    <xsd:import namespace="http://schemas.microsoft.com/office/infopath/2007/PartnerControls"/>
    <xsd:element name="nff8131a8ec849bebb4b3fc22d64b806" ma:index="11" nillable="true" ma:taxonomy="true" ma:internalName="nff8131a8ec849bebb4b3fc22d64b806" ma:taxonomyFieldName="Obligatoriske_x0020_emneord" ma:displayName="Emneord" ma:readOnly="false" ma:default="" ma:fieldId="{7ff8131a-8ec8-49be-bb4b-3fc22d64b806}" ma:sspId="4e222802-c09b-42a1-a9f3-4d2e5c593e35" ma:termSetId="cd42e20a-a146-437e-b3a5-9973e83b51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ktemneord1" ma:index="15" nillable="true" ma:displayName="Projektemneord" ma:description="Skriv projektemneord" ma:format="Dropdown" ma:internalName="Projektemneord1">
      <xsd:simpleType>
        <xsd:union memberTypes="dms:Text">
          <xsd:simpleType>
            <xsd:restriction base="dms:Choice">
              <xsd:enumeration value="Test"/>
              <xsd:enumeration value="Møder"/>
              <xsd:enumeration value="Projekt artefakt"/>
              <xsd:enumeration value="Økonomi"/>
              <xsd:enumeration value="Kommunikation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486089-19F7-4F2E-9FCF-7A4CA3E8FFA9}">
  <ds:schemaRefs>
    <ds:schemaRef ds:uri="http://schemas.openxmlformats.org/package/2006/metadata/core-properties"/>
    <ds:schemaRef ds:uri="http://schemas.microsoft.com/office/2006/documentManagement/types"/>
    <ds:schemaRef ds:uri="8f86bb97-d3fa-439a-ab1f-7b5f54945354"/>
    <ds:schemaRef ds:uri="fc5ecfb8-38d0-4f3b-80c9-465fefc0d847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D9CD65-CBB8-43F5-BDDC-27F36FAB3D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5ecfb8-38d0-4f3b-80c9-465fefc0d847"/>
    <ds:schemaRef ds:uri="8f86bb97-d3fa-439a-ab1f-7b5f549453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74E829-0612-441F-8611-EAA1309B7A4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BCDC908-4435-4456-AFA9-06E347FAA6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1980</Words>
  <Application>Microsoft Office PowerPoint</Application>
  <PresentationFormat>Brugerdefineret</PresentationFormat>
  <Paragraphs>550</Paragraphs>
  <Slides>38</Slides>
  <Notes>38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38</vt:i4>
      </vt:variant>
    </vt:vector>
  </HeadingPairs>
  <TitlesOfParts>
    <vt:vector size="44" baseType="lpstr">
      <vt:lpstr>Arial</vt:lpstr>
      <vt:lpstr>Avenir Black</vt:lpstr>
      <vt:lpstr>Avenir Light</vt:lpstr>
      <vt:lpstr>Avenir Roman</vt:lpstr>
      <vt:lpstr>Calibri</vt:lpstr>
      <vt:lpstr>Blank</vt:lpstr>
      <vt:lpstr>PowerPoint-præsentation</vt:lpstr>
      <vt:lpstr>FILM</vt:lpstr>
      <vt:lpstr>Ny ferielov træder i kraft 1. september 2020</vt:lpstr>
      <vt:lpstr>Overgangen til den nye ferielov</vt:lpstr>
      <vt:lpstr>Lønmodtagernes Feriemidler</vt:lpstr>
      <vt:lpstr>PowerPoint-præsentation</vt:lpstr>
      <vt:lpstr>Det betyder den nye ferielov for lønmodtagere</vt:lpstr>
      <vt:lpstr>Det betyder den nye ferielov for arbejdsgivere</vt:lpstr>
      <vt:lpstr>PowerPoint-præsentation</vt:lpstr>
      <vt:lpstr>PowerPoint-præsentation</vt:lpstr>
      <vt:lpstr>2 typer funktionærer i overgangsåret</vt:lpstr>
      <vt:lpstr>Hvilke perioder skal indberettes?</vt:lpstr>
      <vt:lpstr>Hvilke perioder skal indberettes?</vt:lpstr>
      <vt:lpstr>Periodisering af indberetninger vedr. fratrådte funktionærer</vt:lpstr>
      <vt:lpstr>Indberetning af feriepenge af bonus opnået i overgangsåret, men opgjort efter 31.december 2020</vt:lpstr>
      <vt:lpstr>Ændringer i skatteregler</vt:lpstr>
      <vt:lpstr>Hvad skal indberettes hhv. før og efter skat?</vt:lpstr>
      <vt:lpstr>PowerPoint-præsentation</vt:lpstr>
      <vt:lpstr>Feriepenge for overgangsåret</vt:lpstr>
      <vt:lpstr>Lønmodtagernes Feriemidler opgør årligt, hvad der skal betales</vt:lpstr>
      <vt:lpstr>Manglende betaling til Lønmodtagernes Feriemidler</vt:lpstr>
      <vt:lpstr>PowerPoint-præsentation</vt:lpstr>
      <vt:lpstr>Opkrævning af administrationsbidrag</vt:lpstr>
      <vt:lpstr>Plan for opstart af Lønmodtagernes Feriemidler</vt:lpstr>
      <vt:lpstr>Årshjul for  Lønmodtagernes  Feriemidler</vt:lpstr>
      <vt:lpstr>PowerPoint-præsentation</vt:lpstr>
      <vt:lpstr>Behov for nye frister</vt:lpstr>
      <vt:lpstr>PowerPoint-præsentation</vt:lpstr>
      <vt:lpstr>PowerPoint-præsentation</vt:lpstr>
      <vt:lpstr>Ny indbetalingsfrist og -kanal til FerieKonto</vt:lpstr>
      <vt:lpstr>PowerPoint-præsentation</vt:lpstr>
      <vt:lpstr>Ændringer til visse udbetaling- og overførselsregler  </vt:lpstr>
      <vt:lpstr>Opkrævning af administrationsbidrag</vt:lpstr>
      <vt:lpstr>PowerPoint-præsentation</vt:lpstr>
      <vt:lpstr>PowerPoint-præsentation</vt:lpstr>
      <vt:lpstr>PowerPoint-præsentation</vt:lpstr>
      <vt:lpstr>Virk.dk/loenmodtagernes-feriemidler Borger.dk/loenmodtagernes-feriemidler  Virk.dk/feriepengeinfo Borger.dk/feriepengeinfo  Virk.dk/feriekonto Borger.dk/feriekonto</vt:lpstr>
      <vt:lpstr>Virk.dk/ny-ferielov Borger.dk/ny-ferielov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Præsentation til dialogmøde 270219</dc:title>
  <dc:creator/>
  <cp:lastModifiedBy/>
  <cp:revision>1</cp:revision>
  <dcterms:created xsi:type="dcterms:W3CDTF">2018-06-18T08:52:46Z</dcterms:created>
  <dcterms:modified xsi:type="dcterms:W3CDTF">2019-09-03T09:55:05Z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SD_DocumentLanguageString">
    <vt:lpwstr>Dansk</vt:lpwstr>
  </property>
  <property fmtid="{D5CDD505-2E9C-101B-9397-08002B2CF9AE}" pid="4" name="SD_CtlText_CompanyPE">
    <vt:lpwstr/>
  </property>
  <property fmtid="{D5CDD505-2E9C-101B-9397-08002B2CF9AE}" pid="5" name="SD_CtlText_Title">
    <vt:lpwstr>Den nye ferielov</vt:lpwstr>
  </property>
  <property fmtid="{D5CDD505-2E9C-101B-9397-08002B2CF9AE}" pid="6" name="SD_CtlText_Date">
    <vt:lpwstr/>
  </property>
  <property fmtid="{D5CDD505-2E9C-101B-9397-08002B2CF9AE}" pid="7" name="SD_UserprofileName">
    <vt:lpwstr/>
  </property>
  <property fmtid="{D5CDD505-2E9C-101B-9397-08002B2CF9AE}" pid="8" name="SD_OFF_ID">
    <vt:lpwstr>1</vt:lpwstr>
  </property>
  <property fmtid="{D5CDD505-2E9C-101B-9397-08002B2CF9AE}" pid="9" name="SD_OFF_Identity">
    <vt:lpwstr>ATP</vt:lpwstr>
  </property>
  <property fmtid="{D5CDD505-2E9C-101B-9397-08002B2CF9AE}" pid="10" name="SD_OFF_DialogName">
    <vt:lpwstr>ATP</vt:lpwstr>
  </property>
  <property fmtid="{D5CDD505-2E9C-101B-9397-08002B2CF9AE}" pid="11" name="SD_OFF_WithWithoutApostrophe">
    <vt:lpwstr>ATP's</vt:lpwstr>
  </property>
  <property fmtid="{D5CDD505-2E9C-101B-9397-08002B2CF9AE}" pid="12" name="SD_OFF_Short">
    <vt:lpwstr>(default)</vt:lpwstr>
  </property>
  <property fmtid="{D5CDD505-2E9C-101B-9397-08002B2CF9AE}" pid="13" name="SD_OFF_Address1">
    <vt:lpwstr>Kongens Vænge 8</vt:lpwstr>
  </property>
  <property fmtid="{D5CDD505-2E9C-101B-9397-08002B2CF9AE}" pid="14" name="SD_OFF_Address1_EN">
    <vt:lpwstr>Kongens Vaenge 8</vt:lpwstr>
  </property>
  <property fmtid="{D5CDD505-2E9C-101B-9397-08002B2CF9AE}" pid="15" name="SD_OFF_Address2">
    <vt:lpwstr/>
  </property>
  <property fmtid="{D5CDD505-2E9C-101B-9397-08002B2CF9AE}" pid="16" name="SD_OFF_Address2_EN">
    <vt:lpwstr/>
  </property>
  <property fmtid="{D5CDD505-2E9C-101B-9397-08002B2CF9AE}" pid="17" name="SD_OFF_Address3">
    <vt:lpwstr>3400 Hillerød</vt:lpwstr>
  </property>
  <property fmtid="{D5CDD505-2E9C-101B-9397-08002B2CF9AE}" pid="18" name="SD_OFF_Address3_EN">
    <vt:lpwstr>DK - 3400 Hilleroed</vt:lpwstr>
  </property>
  <property fmtid="{D5CDD505-2E9C-101B-9397-08002B2CF9AE}" pid="19" name="SD_OFF_Address4">
    <vt:lpwstr/>
  </property>
  <property fmtid="{D5CDD505-2E9C-101B-9397-08002B2CF9AE}" pid="20" name="SD_OFF_Address4_EN">
    <vt:lpwstr>Denmark</vt:lpwstr>
  </property>
  <property fmtid="{D5CDD505-2E9C-101B-9397-08002B2CF9AE}" pid="21" name="SD_OFF_Address5">
    <vt:lpwstr/>
  </property>
  <property fmtid="{D5CDD505-2E9C-101B-9397-08002B2CF9AE}" pid="22" name="SD_OFF_Address5_EN">
    <vt:lpwstr/>
  </property>
  <property fmtid="{D5CDD505-2E9C-101B-9397-08002B2CF9AE}" pid="23" name="SD_OFF_Address6">
    <vt:lpwstr/>
  </property>
  <property fmtid="{D5CDD505-2E9C-101B-9397-08002B2CF9AE}" pid="24" name="SD_OFF_Address6_EN">
    <vt:lpwstr/>
  </property>
  <property fmtid="{D5CDD505-2E9C-101B-9397-08002B2CF9AE}" pid="25" name="SD_OFF_Koncern+FU">
    <vt:lpwstr>Med venlig hilsen</vt:lpwstr>
  </property>
  <property fmtid="{D5CDD505-2E9C-101B-9397-08002B2CF9AE}" pid="26" name="SD_OFF_OrgNo">
    <vt:lpwstr>43 40 58 10</vt:lpwstr>
  </property>
  <property fmtid="{D5CDD505-2E9C-101B-9397-08002B2CF9AE}" pid="27" name="SD_OFF_OrgNo_EN">
    <vt:lpwstr>43 40 58 10</vt:lpwstr>
  </property>
  <property fmtid="{D5CDD505-2E9C-101B-9397-08002B2CF9AE}" pid="28" name="SD_OFF_Phone1">
    <vt:lpwstr>70 11 12 13</vt:lpwstr>
  </property>
  <property fmtid="{D5CDD505-2E9C-101B-9397-08002B2CF9AE}" pid="29" name="SD_OFF_Phone1_EN">
    <vt:lpwstr>+45 70 11 12 13</vt:lpwstr>
  </property>
  <property fmtid="{D5CDD505-2E9C-101B-9397-08002B2CF9AE}" pid="30" name="SD_OFF_Phone2">
    <vt:lpwstr/>
  </property>
  <property fmtid="{D5CDD505-2E9C-101B-9397-08002B2CF9AE}" pid="31" name="SD_OFF_Phone2_EN">
    <vt:lpwstr/>
  </property>
  <property fmtid="{D5CDD505-2E9C-101B-9397-08002B2CF9AE}" pid="32" name="SD_OFF_PhoneWorker">
    <vt:lpwstr/>
  </property>
  <property fmtid="{D5CDD505-2E9C-101B-9397-08002B2CF9AE}" pid="33" name="SD_OFF_PhoneEmployer">
    <vt:lpwstr/>
  </property>
  <property fmtid="{D5CDD505-2E9C-101B-9397-08002B2CF9AE}" pid="34" name="SD_OFF_Fax1">
    <vt:lpwstr>48 20 48 00</vt:lpwstr>
  </property>
  <property fmtid="{D5CDD505-2E9C-101B-9397-08002B2CF9AE}" pid="35" name="SD_OFF_Fax1_EN">
    <vt:lpwstr>+45 48 20 48 00</vt:lpwstr>
  </property>
  <property fmtid="{D5CDD505-2E9C-101B-9397-08002B2CF9AE}" pid="36" name="SD_OFF_Fax2">
    <vt:lpwstr/>
  </property>
  <property fmtid="{D5CDD505-2E9C-101B-9397-08002B2CF9AE}" pid="37" name="SD_OFF_Fax2_EN">
    <vt:lpwstr/>
  </property>
  <property fmtid="{D5CDD505-2E9C-101B-9397-08002B2CF9AE}" pid="38" name="SD_OFF_Mail">
    <vt:lpwstr/>
  </property>
  <property fmtid="{D5CDD505-2E9C-101B-9397-08002B2CF9AE}" pid="39" name="SD_OFF_Web1">
    <vt:lpwstr>www.atp.dk</vt:lpwstr>
  </property>
  <property fmtid="{D5CDD505-2E9C-101B-9397-08002B2CF9AE}" pid="40" name="SD_OFF_Web2">
    <vt:lpwstr/>
  </property>
  <property fmtid="{D5CDD505-2E9C-101B-9397-08002B2CF9AE}" pid="41" name="SD_OFF_VAT">
    <vt:lpwstr>43405810</vt:lpwstr>
  </property>
  <property fmtid="{D5CDD505-2E9C-101B-9397-08002B2CF9AE}" pid="42" name="SD_OFF_HoursMoTh">
    <vt:lpwstr/>
  </property>
  <property fmtid="{D5CDD505-2E9C-101B-9397-08002B2CF9AE}" pid="43" name="SD_OFF_HoursFr">
    <vt:lpwstr/>
  </property>
  <property fmtid="{D5CDD505-2E9C-101B-9397-08002B2CF9AE}" pid="44" name="SD_OFF_HoursMoFr">
    <vt:lpwstr>8.00-21.00</vt:lpwstr>
  </property>
  <property fmtid="{D5CDD505-2E9C-101B-9397-08002B2CF9AE}" pid="45" name="SD_OFF_Disclaimer">
    <vt:lpwstr/>
  </property>
  <property fmtid="{D5CDD505-2E9C-101B-9397-08002B2CF9AE}" pid="46" name="SD_OFF_Disclaimer_EN">
    <vt:lpwstr/>
  </property>
  <property fmtid="{D5CDD505-2E9C-101B-9397-08002B2CF9AE}" pid="47" name="SD_OFF_ColorTheme">
    <vt:lpwstr>ATP</vt:lpwstr>
  </property>
  <property fmtid="{D5CDD505-2E9C-101B-9397-08002B2CF9AE}" pid="48" name="SD_OFF_LogoNamePE">
    <vt:lpwstr>atp</vt:lpwstr>
  </property>
  <property fmtid="{D5CDD505-2E9C-101B-9397-08002B2CF9AE}" pid="49" name="SD_OFF_ArtworkDefinition">
    <vt:lpwstr>Standard</vt:lpwstr>
  </property>
  <property fmtid="{D5CDD505-2E9C-101B-9397-08002B2CF9AE}" pid="50" name="SD_OFF_AlternativImageDefinition">
    <vt:lpwstr>ATP</vt:lpwstr>
  </property>
  <property fmtid="{D5CDD505-2E9C-101B-9397-08002B2CF9AE}" pid="51" name="SD_OFF_ImageDefinition">
    <vt:lpwstr>ATP</vt:lpwstr>
  </property>
  <property fmtid="{D5CDD505-2E9C-101B-9397-08002B2CF9AE}" pid="52" name="SD_OFF_ImgDefExplanation">
    <vt:lpwstr/>
  </property>
  <property fmtid="{D5CDD505-2E9C-101B-9397-08002B2CF9AE}" pid="53" name="DocumentInfoFinished">
    <vt:lpwstr>True</vt:lpwstr>
  </property>
  <property fmtid="{D5CDD505-2E9C-101B-9397-08002B2CF9AE}" pid="54" name="SD_DocumentLanguage">
    <vt:lpwstr>da-DK</vt:lpwstr>
  </property>
  <property fmtid="{D5CDD505-2E9C-101B-9397-08002B2CF9AE}" pid="55" name="ContentTypeId">
    <vt:lpwstr>0x01010016D3E7CF878AD445AB54C2320F8224A1</vt:lpwstr>
  </property>
  <property fmtid="{D5CDD505-2E9C-101B-9397-08002B2CF9AE}" pid="56" name="_dlc_DocIdItemGuid">
    <vt:lpwstr>a5ec18fc-3121-481c-9457-bc1cddbcd27c</vt:lpwstr>
  </property>
  <property fmtid="{D5CDD505-2E9C-101B-9397-08002B2CF9AE}" pid="57" name="Obligatoriske emneord">
    <vt:lpwstr>38;#Kommunikationsstyringsstrategi|f6b856f3-7268-4a41-965b-3f0bf4f045d3</vt:lpwstr>
  </property>
</Properties>
</file>